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40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19" r:id="rId11"/>
    <p:sldId id="435" r:id="rId12"/>
    <p:sldId id="436" r:id="rId13"/>
    <p:sldId id="437" r:id="rId14"/>
    <p:sldId id="424" r:id="rId15"/>
    <p:sldId id="421" r:id="rId16"/>
    <p:sldId id="438" r:id="rId17"/>
    <p:sldId id="459" r:id="rId18"/>
    <p:sldId id="395" r:id="rId19"/>
    <p:sldId id="394" r:id="rId20"/>
    <p:sldId id="393" r:id="rId21"/>
    <p:sldId id="460" r:id="rId22"/>
    <p:sldId id="461" r:id="rId23"/>
    <p:sldId id="403" r:id="rId24"/>
    <p:sldId id="405" r:id="rId25"/>
    <p:sldId id="462" r:id="rId26"/>
    <p:sldId id="400" r:id="rId27"/>
    <p:sldId id="396" r:id="rId28"/>
    <p:sldId id="397" r:id="rId29"/>
    <p:sldId id="426" r:id="rId30"/>
    <p:sldId id="389" r:id="rId31"/>
    <p:sldId id="409" r:id="rId32"/>
    <p:sldId id="420" r:id="rId33"/>
    <p:sldId id="384" r:id="rId34"/>
    <p:sldId id="410" r:id="rId35"/>
    <p:sldId id="411" r:id="rId36"/>
    <p:sldId id="412" r:id="rId37"/>
    <p:sldId id="413" r:id="rId38"/>
    <p:sldId id="414" r:id="rId39"/>
    <p:sldId id="423" r:id="rId40"/>
    <p:sldId id="415" r:id="rId41"/>
    <p:sldId id="416" r:id="rId42"/>
    <p:sldId id="417" r:id="rId43"/>
    <p:sldId id="418" r:id="rId44"/>
    <p:sldId id="466" r:id="rId45"/>
    <p:sldId id="470" r:id="rId46"/>
    <p:sldId id="471" r:id="rId47"/>
    <p:sldId id="472" r:id="rId48"/>
    <p:sldId id="473" r:id="rId49"/>
    <p:sldId id="474" r:id="rId50"/>
    <p:sldId id="475" r:id="rId51"/>
    <p:sldId id="401" r:id="rId52"/>
    <p:sldId id="476" r:id="rId53"/>
    <p:sldId id="478" r:id="rId54"/>
    <p:sldId id="477" r:id="rId55"/>
    <p:sldId id="467" r:id="rId56"/>
    <p:sldId id="479" r:id="rId57"/>
    <p:sldId id="480" r:id="rId58"/>
    <p:sldId id="422" r:id="rId59"/>
    <p:sldId id="481" r:id="rId60"/>
    <p:sldId id="482" r:id="rId61"/>
    <p:sldId id="483" r:id="rId62"/>
    <p:sldId id="484" r:id="rId63"/>
    <p:sldId id="468" r:id="rId64"/>
    <p:sldId id="485" r:id="rId65"/>
    <p:sldId id="486" r:id="rId66"/>
    <p:sldId id="441" r:id="rId67"/>
    <p:sldId id="425" r:id="rId68"/>
    <p:sldId id="444" r:id="rId69"/>
    <p:sldId id="469" r:id="rId70"/>
    <p:sldId id="442" r:id="rId71"/>
    <p:sldId id="443" r:id="rId72"/>
    <p:sldId id="463" r:id="rId73"/>
    <p:sldId id="487" r:id="rId74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4" autoAdjust="0"/>
    <p:restoredTop sz="77545" autoAdjust="0"/>
  </p:normalViewPr>
  <p:slideViewPr>
    <p:cSldViewPr snapToGrid="0" snapToObjects="1">
      <p:cViewPr>
        <p:scale>
          <a:sx n="66" d="100"/>
          <a:sy n="66" d="100"/>
        </p:scale>
        <p:origin x="4416" y="864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48.26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1,'1'0,"1"1,2 1,0 2,1 3,0 2,-1 1,1 1,-1 0,1 0,-1-1,-1 0,1 0,-2-2,-1-1,0-1,-1-1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5.6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42,'1'0,"1"-1,2-1,2-1,0-2,3 1,-1 0,1 0,0 0,-2 1,0-1,0 0,-2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7.9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142 124,'5'-2,"-1"1,0-1,0 0,0 0,0 0,0 0,-1-1,6-4,-1-1,-28 21,9-5,0 0,-1 0,1-2,-24 10,35-15,0-1,0 0,0 0,0 0,0 0,-1 0,1 1,0-1,0 0,0 0,-1 0,1 0,0 0,0 0,0 0,-1 0,1 0,0 0,0 0,0 0,-1 0,1 0,0 0,0 0,0 0,-1 0,1 0,0 0,0 0,0 0,-1-1,1 1,0 0,0 0,0 0,0 0,0 0,-1 0,1-1,0 1,0 0,0 0,0 0,0 0,0-1,0 1,-1 0,1 0,0 0,0-1,0 1,0 0,6-15,14-12,-6 13,1 2,0 0,1 0,24-12,-114 87,60-54,2-1,24-13,172-85,-225 114,14-6,-2-1,0-1,-1-2,-33 10,63-23,0-1,0 0,0 0,-1 1,1-1,0 0,-1 0,1 0,0 0,0 0,-1 1,1-1,0 0,-1 0,1 0,0 0,0 0,-1 0,1 0,0 0,-1 0,1 0,0 0,-1 0,1 0,0 0,-1-1,1 1,0 0,0 0,-1 0,1 0,0 0,0-1,-1 1,1 0,0 0,0-1,-1 1,1 0,0 0,0-1,0 1,-1-1,11-13,21-14,-21 21,1 0,-1 1,1 0,1 1,-1 0,1 1,21-5,-80 42,45-32,-20 11,-1 0,-46 15,69-27,0 0,0 0,0 0,0 1,0-1,0 0,0 0,0 0,-1 0,1 0,0 0,0 0,0 0,0 0,0 0,0 0,-1 0,1 0,0 0,0 0,0 0,0 0,0 0,0 0,-1 0,1 0,0 0,0 0,0 0,0 0,0 0,0 0,0 0,-1-1,1 1,0 0,0 0,0 0,0 0,0 0,0 0,0 0,0 0,0-1,0 1,0 0,0 0,-1 0,1 0,0 0,0 0,0 0,0-1,0 1,0 0,0 0,0 0,0 0,0 0,0 0,0-1,1 1,-1 0,0 0,0 0,8-13,14-12,-3 8,1 2,1 1,41-23,-105 79,11-16,-1-1,-69 39,103-68,13-11,20-16,-2 12,-18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1.6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479 297,'-1'13,"2"3,-1-16,1 0,-1-1,1 1,0 0,-1 0,1-1,-1 1,1 0,-1-1,1 1,-1-1,1 1,-1-1,1 1,-1-1,0 1,1-1,-1 1,0-1,1 0,-1 1,0-1,0 1,0-1,1 0,-1 0,59-115,-59 116,0-1,0 1,0 0,0-1,0 1,0 0,0-1,0 1,0 0,1 0,-1-1,0 1,0 0,0 0,1-1,-1 1,0 0,0 0,1-1,-1 1,0 0,0 0,1 0,-1 0,0 0,1-1,-1 1,0 0,0 0,1 0,-1 0,0 0,1 0,-1 0,1 0,1 12,-4 20,-4 3,-1 0,-2-1,-14 35,26-77,1 1,-1 0,1 0,1 1,-1-1,8-7,-16 37,-18 44,90-285,-84 313,11-74,-8 27,20-101,-6 42,6-32,-4 39,-1 26,-4 16,1-28,0 0,1 1,0-1,0 1,1-1,5 19,-3-30,3-10,2-12,6-40,-5 23,26-73,-25 97,-10 17,1-1,-1 0,0 0,0 0,1 0,-1 0,0 1,1-1,-1 0,0 0,0 1,1-1,-1 0,0 0,0 1,0-1,0 0,1 0,-1 1,0-1,0 0,0 1,0-1,0 0,0 1,0-1,0 0,0 1,0-1,0 1,2 37,-8 22,-2-1,-27 100,28-140,3-26,3-34,1 34,2-285,-5 270,3 22,0-1,0 1,-1 0,1 0,0 0,0 0,0 0,-1 0,1 0,0 0,0 0,0 0,0 0,-1 0,1 0,0 0,0 0,0 0,-1 0,1 0,0 0,0 1,0-1,0 0,-1 0,1 0,0 0,0 0,0 0,0 1,0-1,-1 0,1 0,0 0,0 0,0 0,0 1,0-1,0 0,0 0,0 0,0 1,0-1,0 0,-1 0,1 0,0 0,1 1,-17 42,12-32,-23 65,-4-1,-45 80,56-125,19-29,1-1,0 0,-1 1,1-1,0 0,0 1,-1-1,1 0,0 0,-1 0,1 1,-1-1,1 0,0 0,-1 0,1 0,-1 1,1-1,0 0,-1 0,1 0,-1 0,1 0,-1 0,1 0,-1 0,1-1,-1 0,0 1,1-1,-1 0,1 0,-1 0,1 1,0-1,-1 0,1 0,0 0,0 0,-1 0,1 1,0-1,0 0,0 0,0-1,1-265,3 128,-5 117,-2 37,0 9,-12 52,-3-1,-55 141,62-195,11-21,-1 0,1 0,0 0,0 0,-1 0,1 0,0-1,0 1,0 0,-1 0,1 0,0 0,0 0,-1 0,1 0,0 0,0-1,0 1,0 0,-1 0,1 0,0 0,0-1,0 1,0 0,0 0,-1 0,1-1,0 1,0 0,0 0,0 0,0-1,0 1,0 0,0 0,0-1,0 1,0 0,0 0,0 0,0-1,0 1,-1-46,1 37,2-95,-1-126,-4 217,-4 23,-9 35,12-33,-15 39,-2-1,-2 0,-3-2,-1-1,-43 56,69-102,0 0,1 0,-1 0,0 0,0 0,0 0,0 0,0 0,0-1,0 1,0 0,-1-1,-1 2,3-2,0 0,-1 0,1 0,0-1,-1 1,1 0,0 0,-1 0,1 0,0-1,0 1,-1 0,1 0,0 0,0-1,-1 1,1 0,0 0,0-1,0 1,0 0,-1 0,1-1,0 1,0 0,0-1,0 1,0 0,0-1,0 1,0 0,0-1,0 1,2-44,0 29,1-73,19-178,-18 243,-4 36,-4 36,-8 12,-2 0,-39 106,73-226,13-39,-27 84,1-2,0-1,1 2,1-1,18-25,-27 41,1-1,-1 1,0 0,0 0,0-1,0 1,1 0,-1 0,0-1,0 1,1 0,-1 0,0 0,1-1,-1 1,0 0,0 0,1 0,-1 0,0 0,1 0,-1 0,0-1,1 1,-1 0,0 0,1 0,-1 0,0 0,1 1,-1-1,0 0,1 0,-1 0,0 0,1 0,-1 0,0 1,0-1,1 0,-1 0,0 0,0 1,1-1,-1 0,0 0,0 0,1 1,-1-1,0 0,0 1,0-1,0 0,0 1,1-1,-1 0,0 1,0-1,0 0,0 0,0 1,0-1,0 0,0 1,0-1,0 0,0 1,-1-1,3 28,-2-27,-2 30,-10 51,2-18,37-124,-4-17,-3 11,37-84,-56 148,-1 0,1 1,-1-1,1 1,0-1,-1 1,1-1,0 1,0 0,0-1,0 1,1 0,-1 0,0 0,3-2,-3 3,-1 1,1-1,-1 1,1 0,-1-1,0 1,1 0,-1-1,0 1,1 0,-1-1,0 1,0 0,1 0,-1-1,0 1,0 0,0 0,0-1,0 1,0 0,-1 1,-4 60,-6 12,-38 128,52-252,-3 47,4-29,13-48,-33 129,-2 1,-3-2,-2-1,-1-1,-32 45,54-89,2-1,-1-1,1 1,0-1,0 1,-1-1,1 1,0-1,-1 1,1-1,-1 1,1-1,0 0,-1 1,1-1,-1 0,1 1,-1-1,1 0,-1 0,0 0,1 1,-1-1,1 0,-1 0,1 0,-1 0,-1 0,-1-2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63,'-2'7,"0"1,0 0,-1-1,0 1,0-1,-8 12,8-14,3-5,0 0,0 0,0 0,0 0,0 0,0 0,0 0,0-1,0 1,0 0,0 0,0 0,0 0,0 0,0 0,-1 0,1 0,0 0,0 0,0 0,0-1,0 1,0 0,0 0,0 0,-1 0,1 0,0 0,0 0,0 0,0 0,0 0,0 0,0 0,-1 0,1 0,0 0,0 0,0 0,0 0,0 0,0 0,0 0,0 1,-1-1,1 0,0 0,0 0,0 0,0 0,0 0,0 0,0 0,0 0,0 0,0 0,0 1,0-1,-1 0,1 0,0 0,0 0,0 0,0 0,0 0,0 1,0-1,-2-15,0-19,2 20,-1 16,-1 24,0-2,4-41,-1 1,0 0,2 0,0 1,7-24,-10 39,0-1,0 1,0 0,0 0,1 0,-1 0,0 0,0 0,0 0,0-1,0 1,0 0,0 0,0 0,0 0,0 0,1 0,-1 0,0 0,0 0,0 0,0 0,0-1,0 1,0 0,1 0,-1 0,0 0,0 0,0 0,0 0,0 0,0 0,1 0,-1 0,0 0,0 0,0 0,0 1,0-1,0 0,1 0,-1 0,0 0,0 0,0 0,0 0,0 0,0 0,0 0,8 10,7 17,-12-22,0 1,-1-1,1 0,0 0,0-1,0 1,6 6,-9-12,1 1,-1 0,1-1,-1 1,0-1,1 1,-1 0,0-1,0 1,1-1,-1 1,0-1,0 1,0-1,1 1,-1-1,0 1,0-1,0 0,0 1,0-1,0 1,0-1,0 1,0-1,-1 1,1-1,0 0,0-21,-1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2.45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3.4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4.26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73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14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5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Explain</a:t>
            </a:r>
            <a:r>
              <a:rPr lang="de-DE" dirty="0"/>
              <a:t> Plot, </a:t>
            </a:r>
            <a:r>
              <a:rPr lang="de-DE" dirty="0" err="1"/>
              <a:t>Examplarly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</a:p>
          <a:p>
            <a:r>
              <a:rPr lang="de-DE" dirty="0"/>
              <a:t>MD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down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MDs </a:t>
            </a:r>
            <a:r>
              <a:rPr lang="de-DE" dirty="0" err="1"/>
              <a:t>and</a:t>
            </a:r>
            <a:r>
              <a:rPr lang="de-DE" dirty="0"/>
              <a:t> MSEs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type 1-4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37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8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SNR </a:t>
            </a:r>
            <a:r>
              <a:rPr lang="de-DE" dirty="0" err="1"/>
              <a:t>from</a:t>
            </a:r>
            <a:r>
              <a:rPr lang="de-DE" dirty="0"/>
              <a:t> 40dB </a:t>
            </a:r>
            <a:r>
              <a:rPr lang="de-DE" dirty="0" err="1"/>
              <a:t>to</a:t>
            </a:r>
            <a:r>
              <a:rPr lang="de-DE" dirty="0"/>
              <a:t> 3db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08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Korbinian </a:t>
            </a:r>
            <a:r>
              <a:rPr lang="de-DE" dirty="0" err="1"/>
              <a:t>pointed</a:t>
            </a:r>
            <a:r>
              <a:rPr lang="de-DE" dirty="0"/>
              <a:t> out: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deficits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,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cloesly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ICA in </a:t>
            </a:r>
            <a:r>
              <a:rPr lang="de-DE" dirty="0" err="1"/>
              <a:t>general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1.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struggled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of observations of the </a:t>
            </a:r>
            <a:r>
              <a:rPr lang="fr-FR" dirty="0" err="1"/>
              <a:t>signals</a:t>
            </a:r>
            <a:r>
              <a:rPr lang="fr-FR" dirty="0"/>
              <a:t>, </a:t>
            </a:r>
            <a:r>
              <a:rPr lang="fr-FR" dirty="0" err="1"/>
              <a:t>needed</a:t>
            </a:r>
            <a:r>
              <a:rPr lang="fr-FR" dirty="0"/>
              <a:t> at least 5000 to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consistently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2.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recover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one </a:t>
            </a:r>
            <a:r>
              <a:rPr lang="fr-FR" dirty="0" err="1"/>
              <a:t>gaussian</a:t>
            </a:r>
            <a:r>
              <a:rPr lang="fr-FR" dirty="0"/>
              <a:t> signal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3. If  SNR &lt; 20dB,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failures</a:t>
            </a:r>
            <a:r>
              <a:rPr lang="fr-FR" dirty="0"/>
              <a:t> </a:t>
            </a:r>
            <a:r>
              <a:rPr lang="fr-FR" dirty="0" err="1"/>
              <a:t>increases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4. </a:t>
            </a:r>
            <a:r>
              <a:rPr lang="fr-FR" dirty="0" err="1"/>
              <a:t>Early</a:t>
            </a:r>
            <a:r>
              <a:rPr lang="fr-FR" dirty="0"/>
              <a:t> Breakdown for a single </a:t>
            </a:r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already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Raises</a:t>
            </a:r>
            <a:r>
              <a:rPr lang="fr-FR" dirty="0"/>
              <a:t> the Question: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to ICA are </a:t>
            </a:r>
            <a:r>
              <a:rPr lang="fr-FR" dirty="0" err="1"/>
              <a:t>there</a:t>
            </a:r>
            <a:r>
              <a:rPr lang="fr-F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52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44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network </a:t>
            </a:r>
            <a:r>
              <a:rPr lang="de-DE" dirty="0" err="1"/>
              <a:t>topology</a:t>
            </a: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appealing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7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following</a:t>
            </a:r>
            <a:r>
              <a:rPr lang="de-DE" dirty="0"/>
              <a:t>: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92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98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/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Graph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/>
              <a:t>The </a:t>
            </a:r>
            <a:r>
              <a:rPr lang="de-DE" b="0" dirty="0" err="1"/>
              <a:t>edges</a:t>
            </a:r>
            <a:r>
              <a:rPr lang="de-DE" b="0" dirty="0"/>
              <a:t> </a:t>
            </a:r>
            <a:r>
              <a:rPr lang="de-DE" b="0" dirty="0" err="1"/>
              <a:t>represent</a:t>
            </a:r>
            <a:r>
              <a:rPr lang="de-DE" b="0" dirty="0"/>
              <a:t> </a:t>
            </a:r>
            <a:r>
              <a:rPr lang="de-DE" b="0" dirty="0" err="1"/>
              <a:t>some</a:t>
            </a:r>
            <a:r>
              <a:rPr lang="de-DE" b="0" dirty="0"/>
              <a:t> </a:t>
            </a:r>
            <a:r>
              <a:rPr lang="de-DE" b="0" dirty="0" err="1"/>
              <a:t>kind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proximity</a:t>
            </a:r>
            <a:r>
              <a:rPr lang="de-DE" b="0" dirty="0"/>
              <a:t> </a:t>
            </a:r>
            <a:r>
              <a:rPr lang="de-DE" b="0" dirty="0" err="1"/>
              <a:t>ore</a:t>
            </a:r>
            <a:r>
              <a:rPr lang="de-DE" b="0" dirty="0"/>
              <a:t> </a:t>
            </a:r>
            <a:r>
              <a:rPr lang="de-DE" b="0" dirty="0" err="1"/>
              <a:t>closeness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nodes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 err="1"/>
              <a:t>Example</a:t>
            </a:r>
            <a:r>
              <a:rPr lang="de-DE" b="0" dirty="0"/>
              <a:t> Facebook/Instagram: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member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vertex</a:t>
            </a:r>
            <a:r>
              <a:rPr lang="de-DE" b="0" dirty="0"/>
              <a:t>,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friendship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</a:t>
            </a:r>
            <a:r>
              <a:rPr lang="de-DE" b="0" dirty="0" err="1"/>
              <a:t>follower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an </a:t>
            </a:r>
            <a:r>
              <a:rPr lang="de-DE" b="0" dirty="0" err="1"/>
              <a:t>edge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 err="1"/>
              <a:t>Edges</a:t>
            </a:r>
            <a:r>
              <a:rPr lang="fr-FR" b="0" dirty="0"/>
              <a:t> </a:t>
            </a:r>
            <a:r>
              <a:rPr lang="fr-FR" b="0" dirty="0" err="1"/>
              <a:t>may</a:t>
            </a:r>
            <a:r>
              <a:rPr lang="fr-FR" b="0" dirty="0"/>
              <a:t>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directed</a:t>
            </a:r>
            <a:r>
              <a:rPr lang="fr-FR" b="0" dirty="0"/>
              <a:t> or </a:t>
            </a:r>
            <a:r>
              <a:rPr lang="fr-FR" b="0" dirty="0" err="1"/>
              <a:t>undirected</a:t>
            </a:r>
            <a:r>
              <a:rPr lang="fr-FR" b="0" dirty="0"/>
              <a:t>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Undirected</a:t>
            </a:r>
            <a:r>
              <a:rPr lang="fr-FR" b="0" dirty="0"/>
              <a:t>: If I </a:t>
            </a:r>
            <a:r>
              <a:rPr lang="fr-FR" b="0" dirty="0" err="1"/>
              <a:t>am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or Felix on Facebook,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means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are </a:t>
            </a:r>
            <a:r>
              <a:rPr lang="fr-FR" b="0" dirty="0" err="1"/>
              <a:t>also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me =&gt; the </a:t>
            </a:r>
            <a:r>
              <a:rPr lang="fr-FR" b="0" dirty="0" err="1"/>
              <a:t>friendship</a:t>
            </a:r>
            <a:r>
              <a:rPr lang="fr-FR" b="0" dirty="0"/>
              <a:t>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mutual</a:t>
            </a:r>
            <a:r>
              <a:rPr lang="fr-FR" b="0" dirty="0"/>
              <a:t>)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Directed</a:t>
            </a:r>
            <a:r>
              <a:rPr lang="fr-FR" b="0" dirty="0"/>
              <a:t>: If I follow </a:t>
            </a:r>
            <a:r>
              <a:rPr lang="fr-FR" b="0" dirty="0" err="1"/>
              <a:t>someone</a:t>
            </a:r>
            <a:r>
              <a:rPr lang="fr-FR" b="0" dirty="0"/>
              <a:t> on Instagram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doesn’t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</a:t>
            </a:r>
            <a:r>
              <a:rPr lang="fr-FR" b="0" dirty="0" err="1"/>
              <a:t>necessarily</a:t>
            </a:r>
            <a:r>
              <a:rPr lang="fr-FR" b="0" dirty="0"/>
              <a:t> follow me to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/>
              <a:t>This information about the </a:t>
            </a:r>
            <a:r>
              <a:rPr lang="fr-FR" b="0" dirty="0" err="1"/>
              <a:t>topology</a:t>
            </a:r>
            <a:r>
              <a:rPr lang="fr-FR" b="0" dirty="0"/>
              <a:t> of the graph can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stored</a:t>
            </a:r>
            <a:r>
              <a:rPr lang="fr-FR" b="0" dirty="0"/>
              <a:t> </a:t>
            </a:r>
            <a:r>
              <a:rPr lang="fr-FR" b="0" dirty="0" err="1"/>
              <a:t>compactly</a:t>
            </a:r>
            <a:r>
              <a:rPr lang="fr-FR" b="0" dirty="0"/>
              <a:t> in an </a:t>
            </a:r>
            <a:r>
              <a:rPr lang="fr-FR" b="0" dirty="0" err="1"/>
              <a:t>adjacency</a:t>
            </a:r>
            <a:r>
              <a:rPr lang="fr-FR" b="0" dirty="0"/>
              <a:t> matrix</a:t>
            </a:r>
            <a:endParaRPr lang="de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03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i,jth</a:t>
            </a:r>
            <a:r>
              <a:rPr lang="fr-FR" b="0" dirty="0"/>
              <a:t> entry of the </a:t>
            </a:r>
            <a:r>
              <a:rPr lang="fr-FR" b="0" dirty="0" err="1"/>
              <a:t>Adjacency</a:t>
            </a:r>
            <a:r>
              <a:rPr lang="fr-FR" b="0" dirty="0"/>
              <a:t> matrix </a:t>
            </a:r>
            <a:r>
              <a:rPr lang="fr-FR" b="0" dirty="0" err="1"/>
              <a:t>represents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</a:t>
            </a:r>
            <a:r>
              <a:rPr lang="fr-FR" b="0" dirty="0" err="1"/>
              <a:t>nodes</a:t>
            </a:r>
            <a:r>
              <a:rPr lang="fr-FR" b="0" dirty="0"/>
              <a:t> i and j and </a:t>
            </a:r>
            <a:r>
              <a:rPr lang="fr-FR" b="0" dirty="0" err="1"/>
              <a:t>A_ji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j and i</a:t>
            </a:r>
          </a:p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/>
              <a:t>If </a:t>
            </a:r>
            <a:r>
              <a:rPr lang="fr-FR" b="0" dirty="0" err="1"/>
              <a:t>node</a:t>
            </a:r>
            <a:r>
              <a:rPr lang="fr-FR" b="0" dirty="0"/>
              <a:t> 1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me and </a:t>
            </a:r>
            <a:r>
              <a:rPr lang="fr-FR" b="0" dirty="0" err="1"/>
              <a:t>node</a:t>
            </a:r>
            <a:r>
              <a:rPr lang="fr-FR" b="0" dirty="0"/>
              <a:t> 7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would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friends</a:t>
            </a:r>
            <a:r>
              <a:rPr lang="fr-FR" b="0" dirty="0"/>
              <a:t>, or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both</a:t>
            </a:r>
            <a:r>
              <a:rPr lang="fr-FR" b="0" dirty="0"/>
              <a:t> </a:t>
            </a:r>
            <a:r>
              <a:rPr lang="fr-FR" b="0" dirty="0" err="1"/>
              <a:t>following</a:t>
            </a:r>
            <a:r>
              <a:rPr lang="fr-FR" b="0" dirty="0"/>
              <a:t> </a:t>
            </a: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or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</a:t>
            </a:r>
            <a:r>
              <a:rPr lang="fr-FR" b="0" dirty="0" err="1"/>
              <a:t>kind</a:t>
            </a:r>
            <a:r>
              <a:rPr lang="fr-FR" b="0" dirty="0"/>
              <a:t> of </a:t>
            </a:r>
            <a:r>
              <a:rPr lang="fr-FR" b="0" dirty="0" err="1"/>
              <a:t>mutual</a:t>
            </a:r>
            <a:r>
              <a:rPr lang="fr-FR" b="0" dirty="0"/>
              <a:t> </a:t>
            </a:r>
            <a:r>
              <a:rPr lang="fr-FR" b="0" dirty="0" err="1"/>
              <a:t>connection</a:t>
            </a:r>
            <a:endParaRPr lang="fr-FR" b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73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Graphs,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Signals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=&gt;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 in </a:t>
            </a:r>
            <a:r>
              <a:rPr lang="de-DE" dirty="0" err="1"/>
              <a:t>discrete</a:t>
            </a:r>
            <a:r>
              <a:rPr lang="de-DE" dirty="0"/>
              <a:t> time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Line </a:t>
            </a:r>
            <a:r>
              <a:rPr lang="de-DE" dirty="0" err="1"/>
              <a:t>graph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cyclic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) =&gt;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unsymmetric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represents</a:t>
            </a:r>
            <a:r>
              <a:rPr lang="de-DE" dirty="0"/>
              <a:t> a time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7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depicted</a:t>
            </a:r>
            <a:r>
              <a:rPr lang="de-DE" dirty="0"/>
              <a:t> in </a:t>
            </a:r>
            <a:r>
              <a:rPr lang="de-DE" dirty="0" err="1"/>
              <a:t>colors</a:t>
            </a:r>
            <a:r>
              <a:rPr lang="de-DE" dirty="0"/>
              <a:t> (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last </a:t>
            </a:r>
            <a:r>
              <a:rPr lang="de-DE" dirty="0" err="1"/>
              <a:t>node</a:t>
            </a:r>
            <a:r>
              <a:rPr lang="de-DE" dirty="0"/>
              <a:t>, orange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note,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: all </a:t>
            </a:r>
            <a:r>
              <a:rPr lang="fr-FR" dirty="0" err="1"/>
              <a:t>periodic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of </a:t>
            </a:r>
            <a:r>
              <a:rPr lang="fr-FR" dirty="0" err="1"/>
              <a:t>length</a:t>
            </a:r>
            <a:r>
              <a:rPr lang="fr-FR" dirty="0"/>
              <a:t>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established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graph </a:t>
            </a:r>
            <a:r>
              <a:rPr lang="fr-FR" dirty="0" err="1"/>
              <a:t>signals</a:t>
            </a:r>
            <a:r>
              <a:rPr lang="fr-FR" dirty="0"/>
              <a:t> are, </a:t>
            </a:r>
            <a:r>
              <a:rPr lang="fr-FR" dirty="0" err="1"/>
              <a:t>we</a:t>
            </a:r>
            <a:r>
              <a:rPr lang="fr-FR" dirty="0"/>
              <a:t> can go </a:t>
            </a:r>
            <a:r>
              <a:rPr lang="fr-FR" dirty="0" err="1"/>
              <a:t>ahead</a:t>
            </a:r>
            <a:r>
              <a:rPr lang="fr-FR" dirty="0"/>
              <a:t> and </a:t>
            </a:r>
            <a:r>
              <a:rPr lang="fr-FR" dirty="0" err="1"/>
              <a:t>define</a:t>
            </a:r>
            <a:r>
              <a:rPr lang="fr-FR" dirty="0"/>
              <a:t> the Graph Shift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621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Graph Shift 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 Operator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Digital Signal Processing: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Line Graph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This Propagation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Matrix </a:t>
            </a:r>
            <a:r>
              <a:rPr lang="de-DE" dirty="0" err="1"/>
              <a:t>A^k</a:t>
            </a:r>
            <a:r>
              <a:rPr lang="de-DE" dirty="0"/>
              <a:t> , </a:t>
            </a:r>
            <a:r>
              <a:rPr lang="de-DE" dirty="0" err="1"/>
              <a:t>where</a:t>
            </a:r>
            <a:r>
              <a:rPr lang="de-DE" dirty="0"/>
              <a:t> 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shift </a:t>
            </a:r>
            <a:r>
              <a:rPr lang="de-DE" dirty="0" err="1"/>
              <a:t>by</a:t>
            </a:r>
            <a:r>
              <a:rPr lang="de-DE" dirty="0"/>
              <a:t> k will </a:t>
            </a:r>
            <a:r>
              <a:rPr lang="de-DE" dirty="0" err="1"/>
              <a:t>propagate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outgoing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happen,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742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having</a:t>
            </a:r>
            <a:r>
              <a:rPr lang="de-DE" dirty="0"/>
              <a:t> additional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will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propagated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incident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and </a:t>
            </a:r>
            <a:r>
              <a:rPr lang="de-DE" dirty="0" err="1"/>
              <a:t>node</a:t>
            </a:r>
            <a:r>
              <a:rPr lang="de-DE" dirty="0"/>
              <a:t> 2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autocorrelation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32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equals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beforehand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X at a lag k,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k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k = 0 </a:t>
            </a:r>
            <a:r>
              <a:rPr lang="de-DE" dirty="0" err="1"/>
              <a:t>our</a:t>
            </a:r>
            <a:r>
              <a:rPr lang="de-DE" dirty="0"/>
              <a:t> Shift Operator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Identity </a:t>
            </a:r>
            <a:r>
              <a:rPr lang="de-DE" dirty="0" err="1"/>
              <a:t>matrix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end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shift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Graph,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Having </a:t>
            </a:r>
            <a:r>
              <a:rPr lang="de-DE" dirty="0" err="1"/>
              <a:t>this</a:t>
            </a:r>
            <a:r>
              <a:rPr lang="de-DE" dirty="0"/>
              <a:t> additional Information,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05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W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diagonalizes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asssume</a:t>
            </a:r>
            <a:r>
              <a:rPr lang="de-DE" dirty="0"/>
              <a:t> </a:t>
            </a:r>
            <a:r>
              <a:rPr lang="de-DE" dirty="0" err="1"/>
              <a:t>whitened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Then</a:t>
            </a:r>
            <a:r>
              <a:rPr lang="de-DE" dirty="0"/>
              <a:t>, W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Source Separation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Method,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noteworthy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Unlike</a:t>
            </a:r>
            <a:r>
              <a:rPr lang="de-DE" dirty="0"/>
              <a:t> ICA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presume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The sample </a:t>
            </a:r>
            <a:r>
              <a:rPr lang="de-DE" dirty="0" err="1"/>
              <a:t>sizes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, (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)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numerous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network </a:t>
            </a:r>
            <a:r>
              <a:rPr lang="de-DE" dirty="0" err="1"/>
              <a:t>topologies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these</a:t>
            </a:r>
            <a:r>
              <a:rPr lang="fr-FR" dirty="0"/>
              <a:t> graph structures are </a:t>
            </a:r>
            <a:r>
              <a:rPr lang="fr-FR" dirty="0" err="1"/>
              <a:t>most</a:t>
            </a:r>
            <a:r>
              <a:rPr lang="fr-FR" dirty="0"/>
              <a:t> of the time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inferred</a:t>
            </a:r>
            <a:r>
              <a:rPr lang="fr-FR" dirty="0"/>
              <a:t> by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major </a:t>
            </a:r>
            <a:r>
              <a:rPr lang="fr-FR" dirty="0" err="1"/>
              <a:t>disadvantage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the performance of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on </a:t>
            </a:r>
            <a:r>
              <a:rPr lang="fr-FR" dirty="0" err="1"/>
              <a:t>accurate</a:t>
            </a:r>
            <a:r>
              <a:rPr lang="fr-FR" dirty="0"/>
              <a:t> graph estimations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31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adressed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complement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 the Question </a:t>
            </a:r>
            <a:r>
              <a:rPr lang="fr-FR" dirty="0" err="1"/>
              <a:t>is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combine </a:t>
            </a:r>
            <a:r>
              <a:rPr lang="fr-FR" dirty="0" err="1"/>
              <a:t>them</a:t>
            </a:r>
            <a:r>
              <a:rPr lang="fr-FR" dirty="0"/>
              <a:t>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071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Jari Miettinens </a:t>
            </a:r>
            <a:r>
              <a:rPr lang="de-DE" dirty="0" err="1"/>
              <a:t>group</a:t>
            </a:r>
            <a:r>
              <a:rPr lang="de-DE" dirty="0"/>
              <a:t> at Aalto </a:t>
            </a:r>
            <a:r>
              <a:rPr lang="de-DE" dirty="0" err="1"/>
              <a:t>considers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An ICA </a:t>
            </a:r>
            <a:r>
              <a:rPr lang="de-DE" dirty="0" err="1"/>
              <a:t>objective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tries to </a:t>
            </a:r>
            <a:r>
              <a:rPr lang="fr-FR" dirty="0" err="1"/>
              <a:t>separate</a:t>
            </a:r>
            <a:r>
              <a:rPr lang="fr-FR" dirty="0"/>
              <a:t> the </a:t>
            </a:r>
            <a:r>
              <a:rPr lang="fr-FR" dirty="0" err="1"/>
              <a:t>signals</a:t>
            </a:r>
            <a:r>
              <a:rPr lang="fr-FR" dirty="0"/>
              <a:t> by </a:t>
            </a:r>
            <a:r>
              <a:rPr lang="fr-FR" dirty="0" err="1"/>
              <a:t>maximizing</a:t>
            </a:r>
            <a:r>
              <a:rPr lang="fr-FR" dirty="0"/>
              <a:t> non-</a:t>
            </a:r>
            <a:r>
              <a:rPr lang="fr-FR" dirty="0" err="1"/>
              <a:t>Gaussianity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The Graph </a:t>
            </a:r>
            <a:r>
              <a:rPr lang="fr-FR" dirty="0" err="1"/>
              <a:t>decorrelation</a:t>
            </a:r>
            <a:r>
              <a:rPr lang="fr-FR" dirty="0"/>
              <a:t> objective,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diagonalization</a:t>
            </a:r>
            <a:r>
              <a:rPr lang="fr-FR" dirty="0"/>
              <a:t> process of the graph </a:t>
            </a:r>
            <a:r>
              <a:rPr lang="fr-FR" dirty="0" err="1"/>
              <a:t>autocorrelation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up as </a:t>
            </a:r>
            <a:r>
              <a:rPr lang="fr-FR" dirty="0" err="1"/>
              <a:t>they</a:t>
            </a:r>
            <a:r>
              <a:rPr lang="fr-FR" dirty="0"/>
              <a:t> are, but by </a:t>
            </a:r>
            <a:r>
              <a:rPr lang="fr-FR" dirty="0" err="1"/>
              <a:t>introducing</a:t>
            </a:r>
            <a:r>
              <a:rPr lang="fr-FR" dirty="0"/>
              <a:t> a new </a:t>
            </a:r>
            <a:r>
              <a:rPr lang="fr-FR" dirty="0" err="1"/>
              <a:t>parameter</a:t>
            </a:r>
            <a:r>
              <a:rPr lang="fr-FR" dirty="0"/>
              <a:t> lambda, </a:t>
            </a:r>
            <a:r>
              <a:rPr lang="fr-FR" dirty="0" err="1"/>
              <a:t>that</a:t>
            </a:r>
            <a:r>
              <a:rPr lang="fr-FR" dirty="0"/>
              <a:t> balances the </a:t>
            </a:r>
            <a:r>
              <a:rPr lang="fr-FR" dirty="0" err="1"/>
              <a:t>two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arrive at the composite objective </a:t>
            </a:r>
            <a:r>
              <a:rPr lang="fr-FR" dirty="0" err="1"/>
              <a:t>function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And how </a:t>
            </a:r>
            <a:r>
              <a:rPr lang="fr-FR" dirty="0" err="1"/>
              <a:t>this</a:t>
            </a:r>
            <a:r>
              <a:rPr lang="fr-FR" dirty="0"/>
              <a:t> concept </a:t>
            </a:r>
            <a:r>
              <a:rPr lang="fr-FR" dirty="0" err="1"/>
              <a:t>fared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 by 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61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084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These data were acquired with the </a:t>
            </a:r>
            <a:r>
              <a:rPr lang="en-GB" dirty="0" err="1"/>
              <a:t>Neuromag</a:t>
            </a:r>
            <a:r>
              <a:rPr lang="en-GB" dirty="0"/>
              <a:t> </a:t>
            </a:r>
            <a:r>
              <a:rPr lang="en-GB" dirty="0" err="1"/>
              <a:t>Vectorview</a:t>
            </a:r>
            <a:r>
              <a:rPr lang="en-GB" dirty="0"/>
              <a:t> system at MGH/HMS/MIT </a:t>
            </a:r>
            <a:r>
              <a:rPr lang="en-GB" dirty="0" err="1"/>
              <a:t>Athinoula</a:t>
            </a:r>
            <a:r>
              <a:rPr lang="en-GB" dirty="0"/>
              <a:t> A. </a:t>
            </a:r>
            <a:r>
              <a:rPr lang="en-GB" dirty="0" err="1"/>
              <a:t>Martinos</a:t>
            </a:r>
            <a:r>
              <a:rPr lang="en-GB" dirty="0"/>
              <a:t> </a:t>
            </a:r>
            <a:r>
              <a:rPr lang="en-GB" dirty="0" err="1"/>
              <a:t>Center</a:t>
            </a:r>
            <a:r>
              <a:rPr lang="en-GB" dirty="0"/>
              <a:t> Biomedical Imaging (Charlestown, Massachusetts). EEG data from a 60-channel electrode cap was acquired simultaneously with the MEG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5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Low sample </a:t>
            </a:r>
            <a:r>
              <a:rPr lang="de-DE" dirty="0" err="1"/>
              <a:t>size</a:t>
            </a:r>
            <a:r>
              <a:rPr lang="de-DE" dirty="0"/>
              <a:t> problematisch: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ausreißer</a:t>
            </a:r>
            <a:r>
              <a:rPr lang="de-DE" dirty="0">
                <a:sym typeface="Wingdings" panose="05000000000000000000" pitchFamily="2" charset="2"/>
              </a:rPr>
              <a:t> macht infinite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(gegen die </a:t>
            </a:r>
            <a:r>
              <a:rPr lang="de-DE" dirty="0" err="1"/>
              <a:t>Annnahmen</a:t>
            </a:r>
            <a:r>
              <a:rPr lang="de-DE" dirty="0"/>
              <a:t> von ICA)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Ergebnisse machen Sinn: Annahmen über ICA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Robustness</a:t>
            </a:r>
            <a:r>
              <a:rPr lang="de-DE" dirty="0"/>
              <a:t> nicht gegeben, da asymptotisches Verhalten verändert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Assumptions</a:t>
            </a:r>
            <a:r>
              <a:rPr lang="de-DE" dirty="0"/>
              <a:t> sagen!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iid</a:t>
            </a:r>
            <a:r>
              <a:rPr lang="de-DE" dirty="0"/>
              <a:t>, finite </a:t>
            </a:r>
            <a:r>
              <a:rPr lang="de-DE" dirty="0" err="1"/>
              <a:t>covariance</a:t>
            </a:r>
            <a:r>
              <a:rPr lang="de-DE" dirty="0"/>
              <a:t>, dürfen nicht </a:t>
            </a:r>
            <a:r>
              <a:rPr lang="de-DE" dirty="0" err="1"/>
              <a:t>Gauss</a:t>
            </a:r>
            <a:r>
              <a:rPr lang="de-DE" dirty="0"/>
              <a:t> sein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8250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whitening</a:t>
            </a:r>
            <a:r>
              <a:rPr lang="de-DE" dirty="0"/>
              <a:t>: </a:t>
            </a:r>
            <a:r>
              <a:rPr lang="de-DE" dirty="0" err="1"/>
              <a:t>probem</a:t>
            </a:r>
            <a:r>
              <a:rPr lang="de-DE" dirty="0"/>
              <a:t> mit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 mit </a:t>
            </a:r>
            <a:r>
              <a:rPr lang="de-DE" dirty="0" err="1"/>
              <a:t>outlier</a:t>
            </a:r>
            <a:r>
              <a:rPr lang="de-DE" dirty="0"/>
              <a:t>: Unterschied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und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Annahmen verletzen -&gt; ist sinnvoll das es nicht funktioniert</a:t>
            </a:r>
          </a:p>
          <a:p>
            <a:pPr marL="0" indent="0">
              <a:buFontTx/>
              <a:buNone/>
            </a:pPr>
            <a:r>
              <a:rPr lang="de-DE" dirty="0"/>
              <a:t>=&gt; Model gibt es </a:t>
            </a:r>
            <a:r>
              <a:rPr lang="de-DE" dirty="0" err="1"/>
              <a:t>nícht</a:t>
            </a:r>
            <a:r>
              <a:rPr lang="de-DE" dirty="0"/>
              <a:t> her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6665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haben uns damit beschäftigt!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223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ICA </a:t>
            </a:r>
            <a:r>
              <a:rPr lang="de-DE" dirty="0" err="1"/>
              <a:t>vesagt</a:t>
            </a:r>
            <a:r>
              <a:rPr lang="de-DE" dirty="0"/>
              <a:t>: also versagt auch Graph BSS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4627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(-&gt; time and </a:t>
            </a:r>
            <a:r>
              <a:rPr lang="de-DE" dirty="0" err="1"/>
              <a:t>spatial</a:t>
            </a:r>
            <a:r>
              <a:rPr lang="de-DE" dirty="0"/>
              <a:t> )</a:t>
            </a:r>
          </a:p>
          <a:p>
            <a:r>
              <a:rPr lang="de-DE" dirty="0"/>
              <a:t>- New </a:t>
            </a:r>
            <a:r>
              <a:rPr lang="de-DE" dirty="0" err="1"/>
              <a:t>Outlier</a:t>
            </a:r>
            <a:r>
              <a:rPr lang="de-DE" dirty="0"/>
              <a:t> &amp;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finden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54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34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845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48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8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8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0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3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428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89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/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18.02.2021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D4334-4C77-458A-B3A2-8BF0F07BC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520484" y="9259411"/>
            <a:ext cx="273846" cy="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3.png"/><Relationship Id="rId12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NULL"/><Relationship Id="rId5" Type="http://schemas.openxmlformats.org/officeDocument/2006/relationships/image" Target="../media/image61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5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NULL"/><Relationship Id="rId4" Type="http://schemas.openxmlformats.org/officeDocument/2006/relationships/image" Target="../media/image66.png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NUL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NUL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89.png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../media/image90.png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NUL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94.png"/><Relationship Id="rId4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humans/how-to-have-more-meaningful-conversations-7b1f9120ff0d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18" Type="http://schemas.microsoft.com/office/2007/relationships/hdphoto" Target="../media/hdphoto6.wdp"/><Relationship Id="rId3" Type="http://schemas.openxmlformats.org/officeDocument/2006/relationships/image" Target="../media/image1130.png"/><Relationship Id="rId21" Type="http://schemas.microsoft.com/office/2007/relationships/hdphoto" Target="../media/hdphoto7.wdp"/><Relationship Id="rId7" Type="http://schemas.openxmlformats.org/officeDocument/2006/relationships/image" Target="../media/image116.png"/><Relationship Id="rId12" Type="http://schemas.openxmlformats.org/officeDocument/2006/relationships/image" Target="../media/image120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6.png"/><Relationship Id="rId23" Type="http://schemas.openxmlformats.org/officeDocument/2006/relationships/image" Target="../media/image1240.png"/><Relationship Id="rId10" Type="http://schemas.openxmlformats.org/officeDocument/2006/relationships/image" Target="../media/image118.png"/><Relationship Id="rId19" Type="http://schemas.openxmlformats.org/officeDocument/2006/relationships/image" Target="../media/image124.png"/><Relationship Id="rId4" Type="http://schemas.openxmlformats.org/officeDocument/2006/relationships/image" Target="../media/image26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Relationship Id="rId22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6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11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4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</a:t>
                </a:r>
                <a:r>
                  <a:rPr lang="en-US" sz="1800" b="1" dirty="0"/>
                  <a:t>S</a:t>
                </a:r>
                <a:r>
                  <a:rPr lang="en-US" sz="1800" dirty="0"/>
                  <a:t>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0339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818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It can be shown that this can be formulated as an eigenvector problem, where: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D, E </a:t>
                </a:r>
                <a:r>
                  <a:rPr lang="en-US" sz="1800" dirty="0"/>
                  <a:t>are the singular values and eigenvectors computed from the covariance matrix of </a:t>
                </a:r>
                <a:r>
                  <a:rPr lang="en-US" sz="1800" b="1" dirty="0"/>
                  <a:t>X </a:t>
                </a:r>
                <a:br>
                  <a:rPr lang="en-US" sz="1800" b="1" dirty="0"/>
                </a:b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𝐄𝐃𝐄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1800" dirty="0"/>
                  <a:t>) </a:t>
                </a:r>
                <a:endParaRPr lang="de-DE" sz="1800" dirty="0"/>
              </a:p>
            </p:txBody>
          </p:sp>
        </mc:Choice>
        <mc:Fallback xmlns="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  <a:blipFill>
                <a:blip r:embed="rId7"/>
                <a:stretch>
                  <a:fillRect l="-412" t="-3846" b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5473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9534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two non gaussian distributions overlayed will be more gaussian than one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a gaussian distribution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b="1" dirty="0"/>
              <a:t> 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 and measures derived from this [</a:t>
            </a:r>
            <a:r>
              <a:rPr lang="en-US" sz="1800" dirty="0" err="1"/>
              <a:t>Hyvarinen</a:t>
            </a:r>
            <a:r>
              <a:rPr lang="en-US" sz="1800" dirty="0"/>
              <a:t>, 2000]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r>
                  <a:rPr lang="de-DE" sz="1800" dirty="0"/>
                  <a:t>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r>
                  <a:rPr lang="de-DE" sz="1800" dirty="0"/>
                  <a:t> 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29946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32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2485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</a:t>
            </a:r>
            <a:r>
              <a:rPr lang="en-US" sz="1800" b="1" dirty="0"/>
              <a:t>mean</a:t>
            </a:r>
            <a:r>
              <a:rPr lang="en-US" sz="1800" dirty="0"/>
              <a:t>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</a:t>
            </a:r>
            <a:r>
              <a:rPr lang="en-US" sz="1800" b="1" dirty="0"/>
              <a:t>eigenvectors</a:t>
            </a:r>
            <a:r>
              <a:rPr lang="en-US" sz="1800" dirty="0"/>
              <a:t>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</a:t>
            </a:r>
            <a:r>
              <a:rPr lang="en-US" sz="1800" b="1" dirty="0"/>
              <a:t>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measures how close the estimated sources are to statistical independence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Reach goal by minimizing or maximizing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53684" y="4804791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6DE6-C009-7B4C-820D-B2C6742EA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4" b="17411"/>
          <a:stretch/>
        </p:blipFill>
        <p:spPr>
          <a:xfrm>
            <a:off x="790837" y="5486399"/>
            <a:ext cx="10642600" cy="318681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5074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9086851" y="5527507"/>
            <a:ext cx="203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1995]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B17A76-9A81-564F-B51C-02E81A3A85CC}"/>
              </a:ext>
            </a:extLst>
          </p:cNvPr>
          <p:cNvSpPr/>
          <p:nvPr/>
        </p:nvSpPr>
        <p:spPr>
          <a:xfrm>
            <a:off x="17884" y="7330514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[Miettinen, 2020]</a:t>
            </a:r>
            <a:r>
              <a:rPr lang="en-US" sz="1400" b="1" dirty="0"/>
              <a:t> 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95C925-4377-BD43-9427-3B08901DA1EC}"/>
              </a:ext>
            </a:extLst>
          </p:cNvPr>
          <p:cNvSpPr/>
          <p:nvPr/>
        </p:nvSpPr>
        <p:spPr>
          <a:xfrm>
            <a:off x="9102893" y="5942319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Pfister 2019]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04FDA-E06B-C747-9AAF-53B71B6E66E2}"/>
              </a:ext>
            </a:extLst>
          </p:cNvPr>
          <p:cNvSpPr/>
          <p:nvPr/>
        </p:nvSpPr>
        <p:spPr>
          <a:xfrm>
            <a:off x="9118935" y="635835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Hyvärinen</a:t>
            </a:r>
            <a:r>
              <a:rPr lang="de-DE" sz="1400" dirty="0"/>
              <a:t>, 1999]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4436F5-BD05-2A4F-B7E8-AD7C88C16C2C}"/>
              </a:ext>
            </a:extLst>
          </p:cNvPr>
          <p:cNvSpPr/>
          <p:nvPr/>
        </p:nvSpPr>
        <p:spPr>
          <a:xfrm>
            <a:off x="9118935" y="678288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Basiri</a:t>
            </a:r>
            <a:r>
              <a:rPr lang="de-DE" sz="1400" dirty="0"/>
              <a:t>, 2017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95EE704-2BAA-6340-9570-AFD2E8FBAB2E}"/>
              </a:ext>
            </a:extLst>
          </p:cNvPr>
          <p:cNvSpPr/>
          <p:nvPr/>
        </p:nvSpPr>
        <p:spPr>
          <a:xfrm>
            <a:off x="9118935" y="7178774"/>
            <a:ext cx="1933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0E9650F-B58A-9640-A126-95FE9E793C32}"/>
              </a:ext>
            </a:extLst>
          </p:cNvPr>
          <p:cNvSpPr/>
          <p:nvPr/>
        </p:nvSpPr>
        <p:spPr>
          <a:xfrm>
            <a:off x="9086851" y="7623745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Cardoso 1993 ]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BE7A8D8-D7D2-FE4A-9D31-A332B465E6D1}"/>
              </a:ext>
            </a:extLst>
          </p:cNvPr>
          <p:cNvSpPr/>
          <p:nvPr/>
        </p:nvSpPr>
        <p:spPr>
          <a:xfrm>
            <a:off x="8602131" y="8044946"/>
            <a:ext cx="1963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Learned</a:t>
            </a:r>
            <a:r>
              <a:rPr lang="de-DE" sz="1400" dirty="0"/>
              <a:t>-Miller, 2003]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6F0ACD-BF37-B64E-B13D-6BC4FD5E56DA}"/>
              </a:ext>
            </a:extLst>
          </p:cNvPr>
          <p:cNvSpPr/>
          <p:nvPr/>
        </p:nvSpPr>
        <p:spPr>
          <a:xfrm>
            <a:off x="8044566" y="591242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D4407F5-CCBC-3746-BEEF-7A0D4721ECAA}"/>
              </a:ext>
            </a:extLst>
          </p:cNvPr>
          <p:cNvSpPr/>
          <p:nvPr/>
        </p:nvSpPr>
        <p:spPr>
          <a:xfrm>
            <a:off x="8057334" y="7171512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435258A-91B6-414F-9E63-B50246D896EE}"/>
              </a:ext>
            </a:extLst>
          </p:cNvPr>
          <p:cNvSpPr/>
          <p:nvPr/>
        </p:nvSpPr>
        <p:spPr>
          <a:xfrm>
            <a:off x="7508618" y="801282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A7C8059-508A-4A48-9F2D-BB1AE6D2FC2E}"/>
              </a:ext>
            </a:extLst>
          </p:cNvPr>
          <p:cNvSpPr/>
          <p:nvPr/>
        </p:nvSpPr>
        <p:spPr>
          <a:xfrm>
            <a:off x="1473569" y="730053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84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  <a:r>
              <a:rPr lang="de-DE" sz="2400" dirty="0"/>
              <a:t>[</a:t>
            </a:r>
            <a:r>
              <a:rPr lang="de-DE" sz="2400" dirty="0" err="1"/>
              <a:t>Basiri</a:t>
            </a:r>
            <a:r>
              <a:rPr lang="de-DE" sz="2400" dirty="0"/>
              <a:t>, 2017]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/>
                  <a:t>o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/>
                  <a:t>p</a:t>
                </a:r>
                <a:r>
                  <a:rPr lang="en-US" sz="1800" dirty="0">
                    <a:solidFill>
                      <a:schemeClr val="tx1"/>
                    </a:solidFill>
                  </a:rPr>
                  <a:t>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uexp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tanh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de-DE" sz="1800" dirty="0"/>
                  <a:t> [Hyvärinen, 1999]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39839036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949057" y="7891820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679753" y="2854522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974705" y="6145571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033336" y="4482678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  <p:pic>
        <p:nvPicPr>
          <p:cNvPr id="5" name="ICA" descr="ICA">
            <a:hlinkClick r:id="" action="ppaction://media"/>
            <a:extLst>
              <a:ext uri="{FF2B5EF4-FFF2-40B4-BE49-F238E27FC236}">
                <a16:creationId xmlns:a16="http://schemas.microsoft.com/office/drawing/2014/main" id="{CAD477A4-69A8-B347-A849-08553285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508" t="10452" r="5913" b="10273"/>
          <a:stretch/>
        </p:blipFill>
        <p:spPr>
          <a:xfrm>
            <a:off x="1668378" y="2156143"/>
            <a:ext cx="10443411" cy="6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Discussion of experiment design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accent5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620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</a:t>
                </a:r>
                <a14:m>
                  <m:oMath xmlns:m="http://schemas.openxmlformats.org/officeDocument/2006/math">
                    <m:r>
                      <a:rPr lang="en-AU" sz="18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reconstructed signals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3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76716027-528D-2644-A2CC-91BE25356BE2}"/>
              </a:ext>
            </a:extLst>
          </p:cNvPr>
          <p:cNvSpPr/>
          <p:nvPr/>
        </p:nvSpPr>
        <p:spPr>
          <a:xfrm>
            <a:off x="6309899" y="6544330"/>
            <a:ext cx="4735089" cy="103556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683DD3F3-08BE-AF4E-A5DE-DB65BED157F6}"/>
              </a:ext>
            </a:extLst>
          </p:cNvPr>
          <p:cNvSpPr/>
          <p:nvPr/>
        </p:nvSpPr>
        <p:spPr>
          <a:xfrm>
            <a:off x="4367227" y="4191966"/>
            <a:ext cx="413910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4735088" cy="719101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0454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518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AU" sz="1800" dirty="0"/>
                  <a:t> and a random Mixing Matrix.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blipFill>
                <a:blip r:embed="rId2"/>
                <a:stretch>
                  <a:fillRect l="-600" t="-5000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" y="4295632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2" y="4331422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76" y="5912922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72" y="5889253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504000" y="7127441"/>
            <a:ext cx="276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EAB072-8105-4047-9A24-BB81F8C51FBC}"/>
              </a:ext>
            </a:extLst>
          </p:cNvPr>
          <p:cNvSpPr txBox="1"/>
          <p:nvPr/>
        </p:nvSpPr>
        <p:spPr>
          <a:xfrm>
            <a:off x="3284691" y="7127441"/>
            <a:ext cx="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/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blipFill>
                <a:blip r:embed="rId8"/>
                <a:stretch>
                  <a:fillRect l="-4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D07809B9-DCBA-524B-8D46-418B822F8F74}"/>
              </a:ext>
            </a:extLst>
          </p:cNvPr>
          <p:cNvSpPr/>
          <p:nvPr/>
        </p:nvSpPr>
        <p:spPr>
          <a:xfrm>
            <a:off x="504000" y="3511892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From us defined Standard Signals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6E1EC6A-81DF-D546-82C6-6B488772309A}"/>
              </a:ext>
            </a:extLst>
          </p:cNvPr>
          <p:cNvSpPr/>
          <p:nvPr/>
        </p:nvSpPr>
        <p:spPr>
          <a:xfrm>
            <a:off x="8236875" y="6617352"/>
            <a:ext cx="3507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Frequencies  of Brainwaves </a:t>
            </a:r>
          </a:p>
          <a:p>
            <a:r>
              <a:rPr lang="en-AU" sz="2000" dirty="0"/>
              <a:t>[Koudelková2018] </a:t>
            </a:r>
            <a:r>
              <a:rPr lang="en-AU" sz="2000" dirty="0">
                <a:solidFill>
                  <a:srgbClr val="005C9C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/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/>
                  <a:t> =</a:t>
                </a: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  <a:blipFill>
                <a:blip r:embed="rId9"/>
                <a:stretch>
                  <a:fillRect t="-10345" r="-6122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/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dirty="0" err="1">
                    <a:solidFill>
                      <a:srgbClr val="005C9C"/>
                    </a:solidFill>
                  </a:rPr>
                  <a:t>Groundtruth</a:t>
                </a:r>
                <a:r>
                  <a:rPr lang="en-AU" sz="2000" dirty="0">
                    <a:solidFill>
                      <a:srgbClr val="005C9C"/>
                    </a:solidFill>
                  </a:rPr>
                  <a:t> mixing matrix </a:t>
                </a:r>
                <a14:m>
                  <m:oMath xmlns:m="http://schemas.openxmlformats.org/officeDocument/2006/math">
                    <m:r>
                      <a:rPr lang="de-DE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5C9C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  <a:blipFill>
                <a:blip r:embed="rId10"/>
                <a:stretch>
                  <a:fillRect l="-1805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73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3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A8E4C87-49C3-A449-B32C-81CD43B98D54}"/>
              </a:ext>
            </a:extLst>
          </p:cNvPr>
          <p:cNvSpPr/>
          <p:nvPr/>
        </p:nvSpPr>
        <p:spPr>
          <a:xfrm>
            <a:off x="6707786" y="5639202"/>
            <a:ext cx="535225" cy="52924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616732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 – Breakdown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667668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983496" y="3540606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667102" y="3443439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4015546" y="3389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651895" y="339968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667668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4000930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684536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4022465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79505" y="3327539"/>
            <a:ext cx="5126912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10411630" y="3495832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1095236" y="3398665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1048007" y="337393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79504" y="4314084"/>
            <a:ext cx="5126913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10429294" y="4515814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1190136" y="438234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6879504" y="5723495"/>
            <a:ext cx="191787" cy="360658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666955" y="7008423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3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9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691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8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0.0077±0.002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78049"/>
                  </p:ext>
                </p:extLst>
              </p:nvPr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115217" r="-110092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115217" r="-840" b="-2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220000" r="-110092" b="-2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220000" r="-840" b="-2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320000" r="-110092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320000" r="-84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431" t="-410870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160" t="-410870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8245372" y="221535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04000" y="2263093"/>
            <a:ext cx="5831961" cy="4728697"/>
            <a:chOff x="190137" y="2140905"/>
            <a:chExt cx="5831961" cy="472869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8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/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Sample Size of min. n = 5000 is necessary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endParaRPr lang="en-AU" sz="18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blipFill>
                <a:blip r:embed="rId3"/>
                <a:stretch>
                  <a:fillRect l="-883" t="-1980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321095"/>
                  </p:ext>
                </p:extLst>
              </p:nvPr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20000" r="-110185" b="-3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20000" r="-847" b="-3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52308" r="-110185" b="-1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52308" r="-847" b="-1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356522" r="-11018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356522" r="-847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370" t="-456522" r="-110185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695" t="-456522" r="-847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E5E817E-C7F6-9149-8019-EB34178B1DA8}"/>
              </a:ext>
            </a:extLst>
          </p:cNvPr>
          <p:cNvSpPr txBox="1"/>
          <p:nvPr/>
        </p:nvSpPr>
        <p:spPr>
          <a:xfrm>
            <a:off x="6552938" y="6988785"/>
            <a:ext cx="574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Hop at 10000: Drawback of the MD – metric is not perfect</a:t>
            </a:r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436997" y="8391038"/>
            <a:ext cx="1186356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8387469" y="20754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C714347-7464-EB46-B3E0-A08238A2E7F6}"/>
              </a:ext>
            </a:extLst>
          </p:cNvPr>
          <p:cNvGrpSpPr/>
          <p:nvPr/>
        </p:nvGrpSpPr>
        <p:grpSpPr>
          <a:xfrm>
            <a:off x="501040" y="2260088"/>
            <a:ext cx="5831961" cy="4728697"/>
            <a:chOff x="190137" y="2140905"/>
            <a:chExt cx="5831961" cy="472869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7BD0BD9-161A-194D-9AD3-F8B382530B0F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AFCAA6-47F1-1E4B-A40D-838EA0CF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EF8232E-6271-9F47-921C-55ACCB40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6291A8B-D6DF-2A41-96B4-E4A4D2841AD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3857109-C2BF-EE43-B7C7-801048D79CFE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44B7C62-194B-7F4E-9C59-7BA8445AAA84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EA8DA4B-9990-CF47-B0BA-6D8777541723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405FD28-7721-5D40-AB09-91B9E68EA434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EB9635C-4838-AB46-8F0B-E728AFCF79D6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F6F3BB0-F51B-C744-A8BF-8B689B87C28E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BC4E30-E2DF-274E-92E1-511825D0C710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640CD70-BAC2-FC41-820C-0065F56DFEAF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1F5707A6-CCC9-AF4E-AADF-A3051D7F5FEE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DBE87A-57BC-1443-9492-429EF9AD7D6E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854328B-09F1-4A43-89BD-460FAFB675FB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4AA28CB-81D3-5644-867C-8780E4B479CE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8940D90-2801-3D44-A479-760A85D6021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2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62720" y="5176895"/>
            <a:ext cx="54553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800" y="4334502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 dirty="0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Noise &lt; 20dB SNR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blipFill>
                <a:blip r:embed="rId5"/>
                <a:stretch>
                  <a:fillRect l="-1270" t="-5769" r="-317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Pre-processing of the data essential!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 xmlns="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9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9946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>
            <a:extLst>
              <a:ext uri="{FF2B5EF4-FFF2-40B4-BE49-F238E27FC236}">
                <a16:creationId xmlns:a16="http://schemas.microsoft.com/office/drawing/2014/main" id="{2D4FC905-A10B-4599-8C8A-1330834D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32" y="5611336"/>
            <a:ext cx="2316487" cy="2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328480"/>
            <a:ext cx="11793600" cy="65872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/>
              <a:t>N &lt;&lt; 5000</a:t>
            </a:r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b="1" dirty="0" err="1"/>
              <a:t>Gaussian</a:t>
            </a:r>
            <a:r>
              <a:rPr lang="de-DE" sz="1800" b="1" dirty="0"/>
              <a:t> </a:t>
            </a:r>
            <a:r>
              <a:rPr lang="de-DE" sz="1800" b="1" dirty="0" err="1"/>
              <a:t>signal</a:t>
            </a:r>
            <a:endParaRPr lang="de-DE" sz="1800" b="1" dirty="0"/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/>
              <a:t>SNR ≤ 20dB </a:t>
            </a:r>
            <a:r>
              <a:rPr lang="de-DE" sz="1800" dirty="0"/>
              <a:t>high </a:t>
            </a:r>
            <a:r>
              <a:rPr lang="de-DE" sz="1800" dirty="0" err="1"/>
              <a:t>variance</a:t>
            </a:r>
            <a:r>
              <a:rPr lang="de-DE" sz="1800" dirty="0"/>
              <a:t> in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</a:p>
          <a:p>
            <a:pPr lvl="2"/>
            <a:r>
              <a:rPr lang="de-DE" sz="1800" dirty="0" err="1"/>
              <a:t>Failures</a:t>
            </a:r>
            <a:r>
              <a:rPr lang="de-DE" sz="1800" dirty="0"/>
              <a:t> </a:t>
            </a:r>
            <a:r>
              <a:rPr lang="de-DE" sz="1800" dirty="0" err="1"/>
              <a:t>become</a:t>
            </a:r>
            <a:r>
              <a:rPr lang="de-DE" sz="1800" dirty="0"/>
              <a:t> </a:t>
            </a:r>
            <a:r>
              <a:rPr lang="de-DE" sz="1800" dirty="0" err="1"/>
              <a:t>increasingly</a:t>
            </a:r>
            <a:r>
              <a:rPr lang="de-DE" sz="1800" dirty="0"/>
              <a:t> </a:t>
            </a:r>
            <a:r>
              <a:rPr lang="de-DE" sz="1800" dirty="0" err="1"/>
              <a:t>likely</a:t>
            </a:r>
            <a:r>
              <a:rPr lang="de-DE" sz="1800" dirty="0"/>
              <a:t> </a:t>
            </a:r>
          </a:p>
          <a:p>
            <a:pPr lvl="2"/>
            <a:endParaRPr lang="de-DE" sz="1800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Inherently</a:t>
            </a:r>
            <a:r>
              <a:rPr lang="de-DE" sz="1800" dirty="0"/>
              <a:t> </a:t>
            </a:r>
            <a:r>
              <a:rPr lang="de-DE" sz="1800" dirty="0" err="1"/>
              <a:t>unrobust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  <a:p>
            <a:pPr lvl="2"/>
            <a:r>
              <a:rPr lang="de-DE" sz="1800" dirty="0"/>
              <a:t> A </a:t>
            </a:r>
            <a:r>
              <a:rPr lang="de-DE" sz="1800" b="1" dirty="0" err="1"/>
              <a:t>single</a:t>
            </a:r>
            <a:r>
              <a:rPr lang="de-DE" sz="1800" b="1" dirty="0"/>
              <a:t> </a:t>
            </a:r>
            <a:r>
              <a:rPr lang="de-DE" sz="1800" b="1" dirty="0" err="1"/>
              <a:t>outlier</a:t>
            </a:r>
            <a:r>
              <a:rPr lang="de-DE" sz="1800" b="1" dirty="0"/>
              <a:t> </a:t>
            </a:r>
            <a:r>
              <a:rPr lang="de-DE" sz="1800" dirty="0"/>
              <a:t>will </a:t>
            </a:r>
            <a:r>
              <a:rPr lang="de-DE" sz="1800" dirty="0" err="1"/>
              <a:t>lead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137C-43B7-4E9D-A0B3-07CD7CD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Shortcomings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2379D-1DC2-4BFE-BA03-38E66A28B5C2}"/>
              </a:ext>
            </a:extLst>
          </p:cNvPr>
          <p:cNvSpPr txBox="1"/>
          <p:nvPr/>
        </p:nvSpPr>
        <p:spPr>
          <a:xfrm>
            <a:off x="7078615" y="72585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3. SNR ≤ 20dB</a:t>
            </a:r>
            <a:endParaRPr lang="fr-FR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B8CAB-153A-427B-BC9F-A3E6254FBCDE}"/>
              </a:ext>
            </a:extLst>
          </p:cNvPr>
          <p:cNvSpPr txBox="1"/>
          <p:nvPr/>
        </p:nvSpPr>
        <p:spPr>
          <a:xfrm>
            <a:off x="4465278" y="72307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2. </a:t>
            </a:r>
            <a:r>
              <a:rPr lang="de-DE" sz="1800" b="1" dirty="0" err="1"/>
              <a:t>Gaussian</a:t>
            </a:r>
            <a:endParaRPr lang="fr-FR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A17BD0-0701-4184-9950-C909C7FD0BFE}"/>
              </a:ext>
            </a:extLst>
          </p:cNvPr>
          <p:cNvSpPr txBox="1"/>
          <p:nvPr/>
        </p:nvSpPr>
        <p:spPr>
          <a:xfrm>
            <a:off x="10174220" y="72585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4. </a:t>
            </a:r>
            <a:r>
              <a:rPr lang="de-DE" sz="1800" b="1" dirty="0" err="1"/>
              <a:t>Outlier</a:t>
            </a:r>
            <a:endParaRPr lang="fr-FR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AA83-7F3F-4749-A14C-C6ACA76E5859}"/>
              </a:ext>
            </a:extLst>
          </p:cNvPr>
          <p:cNvSpPr txBox="1"/>
          <p:nvPr/>
        </p:nvSpPr>
        <p:spPr>
          <a:xfrm>
            <a:off x="1724377" y="72303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1. Samples</a:t>
            </a:r>
            <a:endParaRPr lang="fr-FR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F040554-58F8-408A-8390-C856128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24" y="6196398"/>
            <a:ext cx="1028630" cy="10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D706-E354-4CF8-8C95-1350ABC99B54}"/>
              </a:ext>
            </a:extLst>
          </p:cNvPr>
          <p:cNvSpPr txBox="1"/>
          <p:nvPr/>
        </p:nvSpPr>
        <p:spPr>
          <a:xfrm>
            <a:off x="2273324" y="6507730"/>
            <a:ext cx="3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DA0BF7-DDCF-42D0-8545-D50B109E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t="34391" r="34624" b="33042"/>
          <a:stretch/>
        </p:blipFill>
        <p:spPr>
          <a:xfrm>
            <a:off x="6721755" y="6393106"/>
            <a:ext cx="2316488" cy="8608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2BE98-5292-41A3-9EC8-F6873669126E}"/>
              </a:ext>
            </a:extLst>
          </p:cNvPr>
          <p:cNvCxnSpPr>
            <a:cxnSpLocks/>
          </p:cNvCxnSpPr>
          <p:nvPr/>
        </p:nvCxnSpPr>
        <p:spPr>
          <a:xfrm flipV="1">
            <a:off x="8421370" y="6393106"/>
            <a:ext cx="0" cy="704238"/>
          </a:xfrm>
          <a:prstGeom prst="straightConnector1">
            <a:avLst/>
          </a:prstGeom>
          <a:ln w="19050">
            <a:solidFill>
              <a:srgbClr val="005C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3F756E-9C9E-4379-95D6-666874AF62F0}"/>
              </a:ext>
            </a:extLst>
          </p:cNvPr>
          <p:cNvCxnSpPr>
            <a:cxnSpLocks/>
          </p:cNvCxnSpPr>
          <p:nvPr/>
        </p:nvCxnSpPr>
        <p:spPr>
          <a:xfrm>
            <a:off x="8008620" y="6400913"/>
            <a:ext cx="432000" cy="0"/>
          </a:xfrm>
          <a:prstGeom prst="line">
            <a:avLst/>
          </a:prstGeom>
          <a:ln w="19050">
            <a:solidFill>
              <a:srgbClr val="005C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2BEDF5-1CFA-4102-A75D-2E3F552BCFC5}"/>
              </a:ext>
            </a:extLst>
          </p:cNvPr>
          <p:cNvCxnSpPr>
            <a:cxnSpLocks/>
          </p:cNvCxnSpPr>
          <p:nvPr/>
        </p:nvCxnSpPr>
        <p:spPr>
          <a:xfrm flipV="1">
            <a:off x="10022090" y="6633411"/>
            <a:ext cx="1635511" cy="592665"/>
          </a:xfrm>
          <a:prstGeom prst="line">
            <a:avLst/>
          </a:prstGeom>
          <a:ln w="19050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4766A7-4AD1-4B67-8667-8903EADE1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4164" r="29858" b="44522"/>
          <a:stretch/>
        </p:blipFill>
        <p:spPr>
          <a:xfrm rot="2429873">
            <a:off x="9692937" y="5893470"/>
            <a:ext cx="1738359" cy="93968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E2DF316-24B4-4D77-90B8-12B55CD1B607}"/>
              </a:ext>
            </a:extLst>
          </p:cNvPr>
          <p:cNvSpPr/>
          <p:nvPr/>
        </p:nvSpPr>
        <p:spPr>
          <a:xfrm>
            <a:off x="10126200" y="5412928"/>
            <a:ext cx="180000" cy="180000"/>
          </a:xfrm>
          <a:prstGeom prst="ellipse">
            <a:avLst/>
          </a:prstGeom>
          <a:noFill/>
          <a:ln w="9525"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A639D-DA52-4A4A-A223-DF9BDB154E64}"/>
              </a:ext>
            </a:extLst>
          </p:cNvPr>
          <p:cNvCxnSpPr>
            <a:cxnSpLocks/>
          </p:cNvCxnSpPr>
          <p:nvPr/>
        </p:nvCxnSpPr>
        <p:spPr>
          <a:xfrm>
            <a:off x="10216104" y="5602442"/>
            <a:ext cx="0" cy="15613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E783BB-9B14-42A3-8672-C617E1AF2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888" y="2900243"/>
            <a:ext cx="1868403" cy="19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54596-BC62-490B-963B-5318AEBC25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/>
              <a:t>Information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underlying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graph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structure</a:t>
            </a:r>
            <a:endParaRPr lang="de-DE" sz="1800" dirty="0">
              <a:solidFill>
                <a:schemeClr val="accent5"/>
              </a:solidFill>
            </a:endParaRPr>
          </a:p>
          <a:p>
            <a:pPr marL="767715" lvl="1" indent="-514350">
              <a:buFont typeface="+mj-lt"/>
              <a:buAutoNum type="alphaLcParenR"/>
            </a:pP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Combine </a:t>
            </a:r>
            <a:r>
              <a:rPr lang="de-DE" sz="1800" dirty="0" err="1"/>
              <a:t>those</a:t>
            </a:r>
            <a:r>
              <a:rPr lang="de-DE" sz="1800" dirty="0"/>
              <a:t> in a </a:t>
            </a:r>
            <a:r>
              <a:rPr lang="de-DE" sz="1800" dirty="0" err="1"/>
              <a:t>way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u="sng" dirty="0" err="1">
                <a:solidFill>
                  <a:schemeClr val="accent5"/>
                </a:solidFill>
              </a:rPr>
              <a:t>complement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D11E-9E1C-4C96-A420-BE9164C9E6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7779954" y="5536441"/>
            <a:ext cx="2322959" cy="21113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0C1EB7-CA31-49C3-BC68-7632A647E1F5}"/>
              </a:ext>
            </a:extLst>
          </p:cNvPr>
          <p:cNvSpPr/>
          <p:nvPr/>
        </p:nvSpPr>
        <p:spPr>
          <a:xfrm>
            <a:off x="5854699" y="6064530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D8815-A09D-452F-AE4C-BDC163A917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5281473" y="5536440"/>
            <a:ext cx="2322959" cy="2111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031090-74D3-427D-BD6C-DAAD560B51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73E-7 -3.28042E-6 L -0.22904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-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635E-6 -3.28042E-6 L -0.23003 -0.000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8" y="-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F7B70-8915-4EEB-A20B-CBC644C543F4}"/>
              </a:ext>
            </a:extLst>
          </p:cNvPr>
          <p:cNvGrpSpPr/>
          <p:nvPr/>
        </p:nvGrpSpPr>
        <p:grpSpPr>
          <a:xfrm>
            <a:off x="3771189" y="3185160"/>
            <a:ext cx="5677612" cy="4882319"/>
            <a:chOff x="3771189" y="3185160"/>
            <a:chExt cx="5677612" cy="48823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C2B24D-8164-4BAE-84CC-D1FFDEE03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t="18029" r="26031" b="20291"/>
            <a:stretch/>
          </p:blipFill>
          <p:spPr>
            <a:xfrm>
              <a:off x="3771189" y="3185160"/>
              <a:ext cx="5677612" cy="4882319"/>
            </a:xfrm>
            <a:prstGeom prst="rect">
              <a:avLst/>
            </a:prstGeom>
          </p:spPr>
        </p:pic>
        <p:pic>
          <p:nvPicPr>
            <p:cNvPr id="2050" name="Picture 2" descr="Question mark Free Icon">
              <a:extLst>
                <a:ext uri="{FF2B5EF4-FFF2-40B4-BE49-F238E27FC236}">
                  <a16:creationId xmlns:a16="http://schemas.microsoft.com/office/drawing/2014/main" id="{DF24833A-4B29-4347-A73A-3A716984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1" y="3830921"/>
              <a:ext cx="2491625" cy="249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14:cNvPr>
                <p14:cNvContentPartPr/>
                <p14:nvPr/>
              </p14:nvContentPartPr>
              <p14:xfrm>
                <a:off x="8379870" y="6000435"/>
                <a:ext cx="1980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7870" y="5856795"/>
                  <a:ext cx="16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14:cNvPr>
                <p14:cNvContentPartPr/>
                <p14:nvPr/>
              </p14:nvContentPartPr>
              <p14:xfrm>
                <a:off x="8337750" y="6031395"/>
                <a:ext cx="309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10" y="6022395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14:cNvPr>
                <p14:cNvContentPartPr/>
                <p14:nvPr/>
              </p14:nvContentPartPr>
              <p14:xfrm>
                <a:off x="8328750" y="5982795"/>
                <a:ext cx="110160" cy="56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9750" y="5973795"/>
                  <a:ext cx="127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14:cNvPr>
                <p14:cNvContentPartPr/>
                <p14:nvPr/>
              </p14:nvContentPartPr>
              <p14:xfrm>
                <a:off x="8198070" y="5907195"/>
                <a:ext cx="2415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9070" y="5898555"/>
                  <a:ext cx="259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14:cNvPr>
                <p14:cNvContentPartPr/>
                <p14:nvPr/>
              </p14:nvContentPartPr>
              <p14:xfrm>
                <a:off x="7773990" y="5768595"/>
                <a:ext cx="2988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4990" y="5759595"/>
                  <a:ext cx="4752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9D374C-6CA7-4841-86BC-9662EA41C277}"/>
                </a:ext>
              </a:extLst>
            </p:cNvPr>
            <p:cNvGrpSpPr/>
            <p:nvPr/>
          </p:nvGrpSpPr>
          <p:grpSpPr>
            <a:xfrm>
              <a:off x="7810095" y="5785155"/>
              <a:ext cx="4320" cy="4320"/>
              <a:chOff x="7810095" y="5785155"/>
              <a:chExt cx="432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14:cNvPr>
                  <p14:cNvContentPartPr/>
                  <p14:nvPr/>
                </p14:nvContentPartPr>
                <p14:xfrm>
                  <a:off x="7810095" y="5789115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145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14:cNvPr>
                  <p14:cNvContentPartPr/>
                  <p14:nvPr/>
                </p14:nvContentPartPr>
                <p14:xfrm>
                  <a:off x="7814055" y="5789115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541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14:cNvPr>
                  <p14:cNvContentPartPr/>
                  <p14:nvPr/>
                </p14:nvContentPartPr>
                <p14:xfrm>
                  <a:off x="7812255" y="5785155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3255" y="57765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 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4FFA8-E5EC-42B9-90AF-FDDD8B74F5E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860A1A-BAB7-4121-965C-C5E476ED1727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2665F36-833C-4B9A-98ED-43A290229308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8C0EF2-7AAC-48EC-8950-F8AA30CF995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2CE5E-E37C-43DC-AE02-124DE93A47B8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2A27B8-6A47-423A-B424-0877D334FF65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128B42-F32F-488A-9276-65CC10734B8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CBE90D-8BFB-4B76-9790-D77A3DD86D4E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A33C144-6BF0-4752-8BCD-8F6016928935}"/>
                </a:ext>
              </a:extLst>
            </p:cNvPr>
            <p:cNvCxnSpPr>
              <a:cxnSpLocks/>
              <a:stCxn id="41" idx="7"/>
              <a:endCxn id="36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CC2F7C-CFDE-463D-AB96-CAC1D119FE52}"/>
                </a:ext>
              </a:extLst>
            </p:cNvPr>
            <p:cNvCxnSpPr>
              <a:cxnSpLocks/>
              <a:stCxn id="41" idx="1"/>
              <a:endCxn id="35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7BE584-1871-4437-8D8A-A3D45A75B17A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0DFCBA-4AC9-4EE1-86C1-9B946CF21EB8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E993B8-4799-4619-8F96-A8E458B3C642}"/>
                </a:ext>
              </a:extLst>
            </p:cNvPr>
            <p:cNvCxnSpPr>
              <a:cxnSpLocks/>
              <a:stCxn id="39" idx="1"/>
              <a:endCxn id="41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A74C7-9342-4357-923A-12C3E979FEC8}"/>
                </a:ext>
              </a:extLst>
            </p:cNvPr>
            <p:cNvCxnSpPr>
              <a:cxnSpLocks/>
              <a:stCxn id="37" idx="7"/>
              <a:endCxn id="41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13372C-B1F5-4EF6-B6B3-A32F2C2DD231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DE943-CDD0-43E7-86D2-CAA977017A68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F5B5A74-DB37-4F7C-ADB0-F553D702BB72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4A7AAF-287A-482A-9A8F-0AD99D021767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0 1 1 1 1 1 1</a:t>
              </a:r>
              <a:endParaRPr lang="fr-FR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5D2AAB-1D8E-4E99-9EC9-D6870D406FF7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F69AAD-0329-425A-8B5A-B7A441A41D4D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5B63A9-C6C1-4270-A09A-5012187F0483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B993A-AF7A-44D0-822E-4A7C3CE70698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C93CD-38FD-4D94-941A-902060850ECF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82757-C590-4E75-B6FF-AE82D19F2311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A8B922B-AD27-4DC9-BBFC-5ECFCE983E5D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2281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4718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</p:spPr>
            <p:txBody>
              <a:bodyPr/>
              <a:lstStyle/>
              <a:p>
                <a:r>
                  <a:rPr lang="de-DE" sz="1800" dirty="0"/>
                  <a:t>Graphs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structures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build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vertices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connected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edges</a:t>
                </a:r>
                <a:endParaRPr lang="de-DE" sz="1800" dirty="0"/>
              </a:p>
              <a:p>
                <a:r>
                  <a:rPr lang="de-DE" sz="1800" dirty="0"/>
                  <a:t>The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err="1"/>
                  <a:t>represents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between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node</a:t>
                </a:r>
                <a:r>
                  <a:rPr lang="de-DE" sz="1800" dirty="0"/>
                  <a:t> i and j</a:t>
                </a:r>
              </a:p>
              <a:p>
                <a:endParaRPr lang="de-DE" sz="1800" b="1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12B3E2-537A-468F-A33E-05C39867CFF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F86627-7ADD-4966-9732-18F64076E04E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CEB6E4-1100-45FA-97E1-F75DB5B34C20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CC29D8-D9BA-45E4-99A8-538630D75BA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AEE42-5B7D-410E-8387-4FD1300687AB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FFF15E-A4E2-4E43-B438-5D3B9F2CF7D7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7EB5E5-D174-45FA-9C8F-AC0ED7CDDC2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30CC4-DD3F-4AF4-8DFC-E542F7E3725B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4CE19-63FD-439E-A31B-495D1042E1E1}"/>
                </a:ext>
              </a:extLst>
            </p:cNvPr>
            <p:cNvCxnSpPr>
              <a:cxnSpLocks/>
              <a:stCxn id="9" idx="7"/>
              <a:endCxn id="5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7A32FB-B9B5-4F2B-AC99-52DA86207816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AE9C94-280D-49DA-BEAC-60926E669DB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C8C17-EED0-4312-A7F2-5EC2B885668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22AB3D-9E5F-4253-9232-FA52C2ED645E}"/>
                </a:ext>
              </a:extLst>
            </p:cNvPr>
            <p:cNvCxnSpPr>
              <a:cxnSpLocks/>
              <a:stCxn id="7" idx="1"/>
              <a:endCxn id="9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E0F4E8-36A4-4F37-9494-727E51F7D453}"/>
                </a:ext>
              </a:extLst>
            </p:cNvPr>
            <p:cNvCxnSpPr>
              <a:cxnSpLocks/>
              <a:stCxn id="6" idx="7"/>
              <a:endCxn id="9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34ADCD-E799-49A8-A68D-E7CD91DEC44B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89F0510-81E5-4370-89CB-756B010C62FF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A48859-ECBB-4207-A107-E7FCEB919570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</a:t>
              </a:r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6E0539-B3B9-47DB-A89B-8D3C8D4A30A3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641CA7-A1F2-41EF-9D33-037E74E848AF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9E33D-4788-4273-8B63-202D21F50142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9DD435-F363-4AF8-BCD7-08E420E82819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FB13EE-86EA-4F30-B6AB-2635578796FD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A982E4-50F0-4227-B440-E35DD1625FFF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0 0 0 0 0 0</a:t>
              </a:r>
              <a:endParaRPr lang="fr-FR" b="1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72BE72-DBBB-42C4-AFA5-24DC81E8AECE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blipFill>
                  <a:blip r:embed="rId4"/>
                  <a:stretch>
                    <a:fillRect t="-7143" r="-15517" b="-2738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385288-D14E-4F07-8474-9779A908A467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/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i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blipFill>
                <a:blip r:embed="rId5"/>
                <a:stretch>
                  <a:fillRect l="-6818" t="-150526" b="-2073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/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blipFill>
                <a:blip r:embed="rId6"/>
                <a:stretch>
                  <a:fillRect l="-6844" t="-152128" b="-2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88A049-6426-4E8E-B108-E06B98A6B470}"/>
              </a:ext>
            </a:extLst>
          </p:cNvPr>
          <p:cNvSpPr/>
          <p:nvPr/>
        </p:nvSpPr>
        <p:spPr>
          <a:xfrm>
            <a:off x="3539112" y="7162646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E6CEDF-015C-40D4-9E0C-B22F25FB68F3}"/>
              </a:ext>
            </a:extLst>
          </p:cNvPr>
          <p:cNvSpPr/>
          <p:nvPr/>
        </p:nvSpPr>
        <p:spPr>
          <a:xfrm>
            <a:off x="4537786" y="3341989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8751CA-EBA8-4350-BF4A-E654AB440D1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843533" y="6795636"/>
            <a:ext cx="4277" cy="35641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F5DC032-8391-4291-8974-119941267ABE}"/>
              </a:ext>
            </a:extLst>
          </p:cNvPr>
          <p:cNvSpPr/>
          <p:nvPr/>
        </p:nvSpPr>
        <p:spPr>
          <a:xfrm>
            <a:off x="3691513" y="6458822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7B0C3B9-F57B-412F-8856-9D632AEDB5EA}"/>
              </a:ext>
            </a:extLst>
          </p:cNvPr>
          <p:cNvSpPr/>
          <p:nvPr/>
        </p:nvSpPr>
        <p:spPr>
          <a:xfrm>
            <a:off x="5280717" y="4240640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B23F8A-FA0C-45A8-A460-87B3C376E5F9}"/>
              </a:ext>
            </a:extLst>
          </p:cNvPr>
          <p:cNvCxnSpPr>
            <a:cxnSpLocks/>
          </p:cNvCxnSpPr>
          <p:nvPr/>
        </p:nvCxnSpPr>
        <p:spPr>
          <a:xfrm>
            <a:off x="5437872" y="3919135"/>
            <a:ext cx="0" cy="30993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6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sample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Directed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</a:t>
            </a:r>
            <a:r>
              <a:rPr lang="de-DE" sz="1800" dirty="0" err="1"/>
              <a:t>unsymmetric</a:t>
            </a:r>
            <a:r>
              <a:rPr lang="de-DE" sz="1800" dirty="0"/>
              <a:t>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62298" y="3668123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6AD85A-43C5-4181-B590-2ED85D95B380}"/>
              </a:ext>
            </a:extLst>
          </p:cNvPr>
          <p:cNvGrpSpPr/>
          <p:nvPr/>
        </p:nvGrpSpPr>
        <p:grpSpPr>
          <a:xfrm>
            <a:off x="7677040" y="2159796"/>
            <a:ext cx="4076700" cy="2712903"/>
            <a:chOff x="594465" y="5101644"/>
            <a:chExt cx="4076700" cy="271290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0FDB8E-8BE2-4005-8783-2DC8665ACFE8}"/>
                </a:ext>
              </a:extLst>
            </p:cNvPr>
            <p:cNvGrpSpPr/>
            <p:nvPr/>
          </p:nvGrpSpPr>
          <p:grpSpPr>
            <a:xfrm>
              <a:off x="594465" y="5101644"/>
              <a:ext cx="4076700" cy="2710205"/>
              <a:chOff x="7853526" y="3112193"/>
              <a:chExt cx="4076700" cy="27102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DE93F3E-F0E8-4938-97FF-4FE2A931D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3526" y="3112193"/>
                <a:ext cx="0" cy="2710201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3D1960C-E880-4845-A0A8-CE3299BD2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526" y="5822393"/>
                <a:ext cx="4076700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17CC72-5F20-4B2C-86E6-DDA5FE55B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801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1F1461-5143-4674-B9E8-AA884333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5501" y="4467293"/>
                <a:ext cx="0" cy="13551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1AE950C-2098-45E6-8D44-76F2BA5BD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1726" y="4079318"/>
                <a:ext cx="0" cy="1743078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8737EE-67A4-4C87-B5B2-9A94C7BAE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76" y="3650693"/>
                <a:ext cx="0" cy="21717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4867D8-0F51-474B-B43F-16A96F1EC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551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C8A603-1925-48E9-80C6-18323231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3726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E2E5B-84CF-497E-B337-135270E77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951" y="3650693"/>
                <a:ext cx="0" cy="217170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EFA64F-6C06-4564-BAEE-F2991ED2B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5701" y="4079318"/>
                <a:ext cx="0" cy="1743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B588C2F-E491-4694-B82D-2C549958D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451" y="4460318"/>
                <a:ext cx="0" cy="1362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FBC1AB-9E26-473B-95BF-8527287D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6726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E370FB-A5A3-4169-9BF4-0553C9B95F44}"/>
                  </a:ext>
                </a:extLst>
              </p:cNvPr>
              <p:cNvCxnSpPr/>
              <p:nvPr/>
            </p:nvCxnSpPr>
            <p:spPr>
              <a:xfrm flipV="1">
                <a:off x="10872951" y="4934131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528D3F-E988-424F-B006-FA5D099BDFE8}"/>
                  </a:ext>
                </a:extLst>
              </p:cNvPr>
              <p:cNvCxnSpPr/>
              <p:nvPr/>
            </p:nvCxnSpPr>
            <p:spPr>
              <a:xfrm flipV="1">
                <a:off x="7853526" y="4934129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11A3229-130B-45EE-8177-36DA6030D3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94" y="7811849"/>
              <a:ext cx="281646" cy="0"/>
            </a:xfrm>
            <a:prstGeom prst="straightConnector1">
              <a:avLst/>
            </a:prstGeom>
            <a:ln w="28575">
              <a:solidFill>
                <a:srgbClr val="004E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0CFC404-E854-4619-B098-E787825729A3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A90F73F-6EDC-438A-86D8-CF7446CFEC31}"/>
                </a:ext>
              </a:extLst>
            </p:cNvPr>
            <p:cNvCxnSpPr>
              <a:cxnSpLocks/>
            </p:cNvCxnSpPr>
            <p:nvPr/>
          </p:nvCxnSpPr>
          <p:spPr>
            <a:xfrm>
              <a:off x="1151019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B1C74-F5EC-4FAA-8CBC-0809B083C7B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69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918D7D9-8BD1-4298-9D45-74FA3A909FF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844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322A4F-932F-41B3-9762-7DE95730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13019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367A0-755C-4D92-B1C1-5E9DD8E07A5B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44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7727812-C5DF-486D-8D7E-72413A180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992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7A9B5D6-CAA3-4E29-B22B-55B9C3F8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756640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603D05-6275-4227-9602-2E188196AD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286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99FBBF-A7AD-4BDE-9DE2-DE9F1C93A6F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32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E6FC4BB-2A48-4EEB-838D-DF536352A7E1}"/>
                </a:ext>
              </a:extLst>
            </p:cNvPr>
            <p:cNvCxnSpPr>
              <a:cxnSpLocks/>
            </p:cNvCxnSpPr>
            <p:nvPr/>
          </p:nvCxnSpPr>
          <p:spPr>
            <a:xfrm>
              <a:off x="3608469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FFB514B-211E-49D8-85E1-BA900A7466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5644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C6F19AE-7939-4283-98B7-1951008075DC}"/>
                </a:ext>
              </a:extLst>
            </p:cNvPr>
            <p:cNvCxnSpPr>
              <a:cxnSpLocks/>
            </p:cNvCxnSpPr>
            <p:nvPr/>
          </p:nvCxnSpPr>
          <p:spPr>
            <a:xfrm>
              <a:off x="414729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D2AF4A-B25B-4D30-92E8-7B135DC34DBA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1BACD6-5E7D-4A1B-AE24-5CEFC5B701B7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B8ABEE-303F-4B9C-ACC1-796CBD31B1E8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4432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Multiple Signals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share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same </a:t>
            </a:r>
            <a:r>
              <a:rPr lang="de-DE" sz="1800" dirty="0" err="1"/>
              <a:t>graph</a:t>
            </a:r>
            <a:endParaRPr lang="de-DE" sz="1800" dirty="0"/>
          </a:p>
          <a:p>
            <a:r>
              <a:rPr lang="de-DE" sz="1800" dirty="0"/>
              <a:t>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The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periodic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period</a:t>
            </a:r>
            <a:r>
              <a:rPr lang="de-DE" sz="1800" dirty="0"/>
              <a:t> N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</a:t>
              </a:r>
              <a:r>
                <a:rPr lang="de-DE" b="1" dirty="0">
                  <a:solidFill>
                    <a:schemeClr val="accent3"/>
                  </a:solidFill>
                </a:rPr>
                <a:t>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2B4AE7-0F87-4008-90D0-CECF3BAF8204}"/>
              </a:ext>
            </a:extLst>
          </p:cNvPr>
          <p:cNvSpPr txBox="1"/>
          <p:nvPr/>
        </p:nvSpPr>
        <p:spPr>
          <a:xfrm>
            <a:off x="805536" y="7741920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1597286-613A-4053-BF52-7F600007C3DA}"/>
              </a:ext>
            </a:extLst>
          </p:cNvPr>
          <p:cNvCxnSpPr>
            <a:stCxn id="7" idx="4"/>
            <a:endCxn id="10" idx="4"/>
          </p:cNvCxnSpPr>
          <p:nvPr/>
        </p:nvCxnSpPr>
        <p:spPr>
          <a:xfrm rot="5400000">
            <a:off x="3736926" y="2395384"/>
            <a:ext cx="12700" cy="6109884"/>
          </a:xfrm>
          <a:prstGeom prst="curvedConnector3">
            <a:avLst>
              <a:gd name="adj1" fmla="val 9600000"/>
            </a:avLst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164AA64-5508-4FBF-A90C-E4F3A3E9E8F8}"/>
              </a:ext>
            </a:extLst>
          </p:cNvPr>
          <p:cNvSpPr/>
          <p:nvPr/>
        </p:nvSpPr>
        <p:spPr>
          <a:xfrm>
            <a:off x="168655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  <a:endParaRPr lang="fr-F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B9D831-9F39-48BF-830F-C210BDCDCDA1}"/>
              </a:ext>
            </a:extLst>
          </p:cNvPr>
          <p:cNvSpPr/>
          <p:nvPr/>
        </p:nvSpPr>
        <p:spPr>
          <a:xfrm>
            <a:off x="6611868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</a:t>
            </a:r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3109F-BF15-4207-8438-5B5AD9DD5965}"/>
              </a:ext>
            </a:extLst>
          </p:cNvPr>
          <p:cNvSpPr/>
          <p:nvPr/>
        </p:nvSpPr>
        <p:spPr>
          <a:xfrm>
            <a:off x="501985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  <a:endParaRPr lang="fr-F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0F496-155A-43DE-B9CD-F3F69CFD73AE}"/>
              </a:ext>
            </a:extLst>
          </p:cNvPr>
          <p:cNvSpPr/>
          <p:nvPr/>
        </p:nvSpPr>
        <p:spPr>
          <a:xfrm>
            <a:off x="2871126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A8FF52-DBE4-42E6-A31B-BCA4410E12CC}"/>
              </a:ext>
            </a:extLst>
          </p:cNvPr>
          <p:cNvCxnSpPr>
            <a:stCxn id="10" idx="6"/>
            <a:endCxn id="6" idx="2"/>
          </p:cNvCxnSpPr>
          <p:nvPr/>
        </p:nvCxnSpPr>
        <p:spPr>
          <a:xfrm>
            <a:off x="861984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ED9FC1-232C-4F2E-BC3A-B0BD6C53B70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046555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3F4BF-55D6-464B-B40E-0DD2F315FF0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5595433" y="5270326"/>
            <a:ext cx="101643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A71E6B-C0AC-4547-911C-7A8AED6D842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231126" y="5270326"/>
            <a:ext cx="8880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6BDD8FD-E9CA-43B3-8C47-C73886C64148}"/>
              </a:ext>
            </a:extLst>
          </p:cNvPr>
          <p:cNvSpPr/>
          <p:nvPr/>
        </p:nvSpPr>
        <p:spPr>
          <a:xfrm>
            <a:off x="411919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5631B-FDB2-4A61-9A68-DF70CB97C532}"/>
              </a:ext>
            </a:extLst>
          </p:cNvPr>
          <p:cNvSpPr txBox="1"/>
          <p:nvPr/>
        </p:nvSpPr>
        <p:spPr>
          <a:xfrm>
            <a:off x="4859079" y="4933039"/>
            <a:ext cx="5531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  <a:endParaRPr lang="fr-FR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4A4A41-1D5E-4D2C-A185-0084EBEB1ACB}"/>
              </a:ext>
            </a:extLst>
          </p:cNvPr>
          <p:cNvCxnSpPr>
            <a:cxnSpLocks/>
          </p:cNvCxnSpPr>
          <p:nvPr/>
        </p:nvCxnSpPr>
        <p:spPr>
          <a:xfrm>
            <a:off x="7409023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58CAC1A-1ED8-40CD-A48A-881EAA45FEA7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97D5F76-9A54-46C1-8750-48EC0044D6F6}"/>
              </a:ext>
            </a:extLst>
          </p:cNvPr>
          <p:cNvCxnSpPr/>
          <p:nvPr/>
        </p:nvCxnSpPr>
        <p:spPr>
          <a:xfrm flipV="1">
            <a:off x="7677040" y="398443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AD13653-A558-4C3C-80B5-3EAD9D7A8CEB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29C1844-3660-4079-B661-C540F052C5F9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3B145C9-3CA2-4029-9C9F-E4B3DEF94BB4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9EFF5BF-0265-45A8-8052-04193C7FB8AF}"/>
              </a:ext>
            </a:extLst>
          </p:cNvPr>
          <p:cNvCxnSpPr>
            <a:cxnSpLocks/>
          </p:cNvCxnSpPr>
          <p:nvPr/>
        </p:nvCxnSpPr>
        <p:spPr>
          <a:xfrm flipV="1">
            <a:off x="6798218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9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F9A0CA-5810-433E-A7D2-4EB5CC53C693}"/>
              </a:ext>
            </a:extLst>
          </p:cNvPr>
          <p:cNvCxnSpPr>
            <a:cxnSpLocks/>
          </p:cNvCxnSpPr>
          <p:nvPr/>
        </p:nvCxnSpPr>
        <p:spPr>
          <a:xfrm flipH="1" flipV="1">
            <a:off x="7677979" y="3978225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491E3A-E523-4F74-94A6-184F80E82E53}"/>
              </a:ext>
            </a:extLst>
          </p:cNvPr>
          <p:cNvCxnSpPr>
            <a:cxnSpLocks/>
          </p:cNvCxnSpPr>
          <p:nvPr/>
        </p:nvCxnSpPr>
        <p:spPr>
          <a:xfrm flipH="1" flipV="1">
            <a:off x="687909" y="4209866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EC15775E-A68B-4964-93FB-3AFCE2FB67EA}"/>
              </a:ext>
            </a:extLst>
          </p:cNvPr>
          <p:cNvSpPr/>
          <p:nvPr/>
        </p:nvSpPr>
        <p:spPr>
          <a:xfrm>
            <a:off x="690348" y="4875816"/>
            <a:ext cx="3549696" cy="1068267"/>
          </a:xfrm>
          <a:prstGeom prst="arc">
            <a:avLst>
              <a:gd name="adj1" fmla="val 58855"/>
              <a:gd name="adj2" fmla="val 10737138"/>
            </a:avLst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4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 0.00099 L 0.0005 0.00099 C 0.00062 0.00298 0.00062 0.0048 0.00087 0.00678 C 0.00099 0.00744 0.00136 0.00794 0.00136 0.0086 C 0.00161 0.01058 0.00161 0.0124 0.00186 0.01439 C 0.00198 0.01571 0.00223 0.01687 0.00236 0.01819 C 0.00248 0.02265 0.0026 0.02712 0.00285 0.03158 C 0.00285 0.03257 0.0031 0.03357 0.00335 0.03472 C 0.00347 0.03588 0.0036 0.0372 0.00372 0.03853 C 0.00397 0.04035 0.00397 0.04233 0.00422 0.04415 C 0.00434 0.04481 0.00459 0.04547 0.00471 0.04613 C 0.00496 0.04729 0.00496 0.04861 0.00521 0.04994 C 0.00533 0.05076 0.00558 0.05159 0.0057 0.05242 C 0.00632 0.05738 0.00583 0.05572 0.00657 0.05953 C 0.00682 0.06002 0.00682 0.06068 0.00707 0.06134 C 0.00732 0.06201 0.00769 0.06267 0.00806 0.06333 C 0.00818 0.06416 0.00831 0.06498 0.00856 0.06581 C 0.0088 0.06647 0.0093 0.06697 0.00942 0.06763 C 0.0098 0.06895 0.00967 0.07027 0.00992 0.07143 C 0.01054 0.07424 0.01104 0.07358 0.0119 0.07589 C 0.01203 0.07656 0.01215 0.07722 0.01228 0.07788 C 0.01265 0.07871 0.01302 0.07953 0.01327 0.08036 C 0.01364 0.08168 0.01364 0.08317 0.01426 0.08416 C 0.01488 0.08548 0.01575 0.08664 0.01612 0.08796 C 0.01674 0.09044 0.01686 0.0916 0.01848 0.09375 C 0.01897 0.09441 0.01947 0.09491 0.01996 0.09557 C 0.02034 0.09623 0.02058 0.09706 0.02096 0.09755 C 0.02182 0.09888 0.02306 0.09987 0.02381 0.10136 C 0.02468 0.10318 0.02617 0.10648 0.02753 0.10714 L 0.02902 0.10764 C 0.03175 0.11128 0.02914 0.10847 0.03187 0.11029 C 0.03237 0.11062 0.03274 0.11128 0.03323 0.11144 C 0.03447 0.1121 0.03708 0.11277 0.03708 0.11277 C 0.03956 0.11508 0.03795 0.11392 0.04229 0.11525 C 0.04291 0.11558 0.04365 0.11574 0.04427 0.11591 C 0.04477 0.11624 0.04514 0.11657 0.04563 0.11657 C 0.04737 0.1169 0.04911 0.11707 0.05084 0.11723 C 0.05506 0.11905 0.0527 0.11839 0.05804 0.11921 C 0.06461 0.12136 0.05097 0.1169 0.06659 0.12103 C 0.06734 0.1212 0.0682 0.12136 0.06895 0.12169 C 0.06944 0.12186 0.06994 0.12219 0.07044 0.12236 C 0.07292 0.12302 0.07378 0.12269 0.07614 0.12351 C 0.07713 0.12401 0.078 0.12467 0.07899 0.12484 C 0.08507 0.12616 0.07837 0.12484 0.08805 0.12616 C 0.08916 0.12632 0.09028 0.12649 0.09139 0.12682 C 0.09449 0.12748 0.09251 0.12781 0.0971 0.12798 C 0.10553 0.12847 0.11384 0.12847 0.12227 0.12864 L 0.14224 0.1293 C 0.14472 0.12947 0.14707 0.12963 0.14943 0.12996 C 0.15067 0.13013 0.15191 0.13046 0.15327 0.13062 C 0.15637 0.13079 0.1596 0.13095 0.16282 0.13128 C 0.16679 0.13095 0.17076 0.13095 0.17473 0.13062 C 0.17559 0.13046 0.17659 0.13013 0.17758 0.12996 C 0.17882 0.12963 0.18006 0.12947 0.1813 0.1293 C 0.18502 0.12897 0.18862 0.12897 0.19234 0.12864 C 0.19556 0.12847 0.19816 0.12814 0.20126 0.12732 C 0.20213 0.12715 0.20288 0.12699 0.20374 0.12682 C 0.20486 0.12649 0.20598 0.12632 0.20709 0.12616 C 0.21032 0.12533 0.20771 0.12583 0.21032 0.12484 C 0.21577 0.12302 0.20945 0.12566 0.21565 0.12302 C 0.21615 0.12269 0.21664 0.12269 0.21701 0.12236 C 0.21763 0.12186 0.21825 0.12136 0.219 0.12103 C 0.21999 0.1207 0.22123 0.1207 0.22222 0.12037 C 0.22297 0.12021 0.22359 0.12004 0.22421 0.11971 C 0.2252 0.11938 0.22607 0.11888 0.22706 0.11855 C 0.22743 0.11839 0.22979 0.11773 0.23041 0.11723 C 0.2314 0.11657 0.23214 0.11525 0.23326 0.11475 C 0.23661 0.11326 0.23239 0.11508 0.23661 0.11277 C 0.23698 0.1126 0.2376 0.11244 0.23797 0.1121 C 0.23896 0.11144 0.23971 0.11012 0.24082 0.10962 C 0.24181 0.10913 0.24281 0.10913 0.24368 0.1083 C 0.25 0.10268 0.2407 0.11078 0.24653 0.10648 C 0.24752 0.10566 0.24851 0.10466 0.24938 0.10384 L 0.25087 0.10268 C 0.25335 0.09755 0.25 0.10367 0.25322 0.09937 C 0.2536 0.09888 0.25372 0.09805 0.25422 0.09755 C 0.25794 0.09259 0.2531 0.1007 0.25707 0.09441 C 0.25744 0.09375 0.25756 0.09292 0.25794 0.09243 C 0.2588 0.09144 0.26079 0.08995 0.26079 0.08995 C 0.26302 0.08548 0.26178 0.08697 0.26414 0.08482 C 0.26438 0.08416 0.26438 0.0835 0.26463 0.083 C 0.26488 0.08218 0.26538 0.08168 0.26562 0.08102 C 0.26649 0.07821 0.26562 0.07904 0.26649 0.07656 C 0.26674 0.07589 0.26724 0.0754 0.26748 0.07474 C 0.26761 0.07358 0.26786 0.07259 0.26798 0.07143 C 0.2681 0.0706 0.26835 0.06978 0.26848 0.06895 C 0.2686 0.06763 0.26872 0.06647 0.26897 0.06515 C 0.26922 0.06382 0.26959 0.06267 0.26984 0.06134 L 0.27083 0.05754 C 0.27096 0.05688 0.2712 0.05622 0.27133 0.05556 C 0.27145 0.05473 0.27158 0.0539 0.27182 0.05308 C 0.27195 0.05242 0.27244 0.05175 0.27269 0.05126 L 0.27418 0.04365 C 0.27431 0.04266 0.27431 0.04183 0.27468 0.04101 L 0.27555 0.03919 C 0.27592 0.03654 0.27604 0.03522 0.27654 0.03274 C 0.27679 0.03142 0.27728 0.03026 0.27753 0.02894 C 0.27765 0.02778 0.27778 0.02646 0.27803 0.02513 C 0.27827 0.02282 0.27877 0.02117 0.27939 0.01885 L 0.27989 0.01687 C 0.28001 0.01505 0.28013 0.01306 0.28038 0.01125 C 0.28038 0.01058 0.28063 0.00992 0.28088 0.00926 C 0.281 0.00843 0.28113 0.00761 0.28125 0.00678 C 0.28212 0.00116 0.28137 0.0048 0.28224 0.00099 C 0.28237 -0.00116 0.28249 -0.00314 0.28274 -0.00529 C 0.28286 -0.00595 0.28311 -0.00661 0.28323 -0.00727 C 0.28348 -0.00893 0.28361 -0.01058 0.28373 -0.01223 C 0.28385 -0.01504 0.28398 -0.01786 0.2841 -0.0205 C 0.28447 -0.02397 0.28485 -0.02728 0.28509 -0.03075 L 0.28559 -0.0377 C 0.28571 -0.0496 0.28584 -0.06134 0.28609 -0.07325 C 0.28621 -0.07754 0.28671 -0.08284 0.28695 -0.0873 C 0.28695 -0.08763 0.28708 -0.11028 0.28609 -0.11838 C 0.28584 -0.12004 0.28534 -0.12169 0.28509 -0.12351 C 0.28447 -0.12797 0.28485 -0.12566 0.28373 -0.13045 L 0.28323 -0.13227 C 0.28311 -0.13293 0.28299 -0.1336 0.28274 -0.13426 L 0.28224 -0.13542 " pathEditMode="relative" ptsTypes="AAAAAAAAAAAAAAAAAAAAAAAAAAAAAAAAAAAAAAAAAAAAAAAAAAAAA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6825E-7 -0.00066 L -3.96825E-7 0.00017 C -3.96825E-7 -0.00661 -3.96825E-7 -0.00628 0.00062 -0.01141 C 0.00087 -0.01256 0.00112 -0.01389 0.00161 -0.01504 C 0.00186 -0.01587 0.00236 -0.0167 0.00248 -0.01769 C 0.00298 -0.01934 0.0031 -0.02133 0.00335 -0.02348 C 0.00384 -0.02596 0.00409 -0.02596 0.00508 -0.0286 C 0.00546 -0.0296 0.00558 -0.03026 0.0057 -0.03108 C 0.0062 -0.03257 0.00707 -0.03356 0.00744 -0.03538 C 0.00781 -0.03704 0.00856 -0.04133 0.00905 -0.04315 C 0.00943 -0.04381 0.0098 -0.04431 0.01029 -0.04497 C 0.01054 -0.04629 0.01091 -0.04679 0.01116 -0.04795 C 0.01129 -0.04878 0.01166 -0.04944 0.01191 -0.04993 C 0.01451 -0.05853 0.01029 -0.04629 0.01327 -0.05721 C 0.01364 -0.05886 0.01463 -0.06002 0.01525 -0.06167 C 0.0155 -0.06266 0.01563 -0.06366 0.016 -0.06498 C 0.01662 -0.0663 0.01711 -0.06762 0.01761 -0.06911 C 0.01798 -0.0701 0.01798 -0.0711 0.01848 -0.07192 C 0.01885 -0.07292 0.01959 -0.07374 0.02009 -0.0744 C 0.02145 -0.07936 0.02059 -0.07688 0.02269 -0.08251 L 0.02369 -0.08465 C 0.02393 -0.08515 0.02406 -0.08598 0.02443 -0.08664 C 0.0248 -0.08763 0.02567 -0.08846 0.02617 -0.08961 C 0.02679 -0.09077 0.02728 -0.09243 0.0279 -0.09342 C 0.02815 -0.09474 0.02815 -0.09524 0.02865 -0.0959 C 0.02914 -0.09656 0.03001 -0.09722 0.03038 -0.09805 C 0.03113 -0.09937 0.0315 -0.10053 0.03199 -0.10218 C 0.03237 -0.10284 0.03237 -0.10367 0.03286 -0.104 C 0.0341 -0.10549 0.03571 -0.10648 0.03646 -0.10846 C 0.03671 -0.10929 0.03695 -0.10979 0.0372 -0.11061 C 0.03807 -0.11194 0.03943 -0.11342 0.04043 -0.11475 L 0.04216 -0.11706 C 0.04291 -0.11756 0.04316 -0.11855 0.0439 -0.11888 C 0.04973 -0.12384 0.04712 -0.12219 0.05134 -0.1245 C 0.05605 -0.13029 0.04985 -0.12335 0.0558 -0.12831 C 0.05965 -0.13112 0.05518 -0.12946 0.06002 -0.13079 C 0.06114 -0.13343 0.06039 -0.13244 0.06262 -0.13343 " pathEditMode="relative" rAng="0" ptsTypes="AAAAAAAAAAAAAAAAAAAAAAAAAAAAAAAAAAAAA">
                                      <p:cBhvr>
                                        <p:cTn id="2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3945497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1" dirty="0" err="1">
                    <a:latin typeface="+mj-lt"/>
                  </a:rPr>
                  <a:t>Using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introduced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  <a:latin typeface="+mj-lt"/>
                  </a:rPr>
                  <a:t>graph</a:t>
                </a:r>
                <a:r>
                  <a:rPr lang="de-DE" sz="1800" b="1" dirty="0">
                    <a:solidFill>
                      <a:schemeClr val="accent5"/>
                    </a:solidFill>
                    <a:latin typeface="+mj-lt"/>
                  </a:rPr>
                  <a:t> shift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we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define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graph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matrix</a:t>
                </a:r>
                <a:r>
                  <a:rPr lang="de-DE" sz="1800" b="1" dirty="0">
                    <a:latin typeface="+mj-lt"/>
                  </a:rPr>
                  <a:t> analog </a:t>
                </a:r>
                <a:r>
                  <a:rPr lang="de-DE" sz="1800" b="1" dirty="0" err="1">
                    <a:latin typeface="+mj-lt"/>
                  </a:rPr>
                  <a:t>to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sample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</a:t>
                </a:r>
                <a:r>
                  <a:rPr lang="de-DE" sz="1800" b="1" dirty="0"/>
                  <a:t> </a:t>
                </a:r>
                <a:r>
                  <a:rPr lang="de-DE" sz="1800" b="1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 algn="ctr">
                  <a:buNone/>
                </a:pPr>
                <a:endParaRPr lang="de-DE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de-DE" sz="18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>
                  <a:buNone/>
                </a:pPr>
                <a:endParaRPr lang="de-DE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sample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k </a:t>
                </a:r>
                <a:r>
                  <a:rPr lang="de-DE" sz="1800" dirty="0" err="1"/>
                  <a:t>graph-shifts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k-</a:t>
                </a:r>
                <a:r>
                  <a:rPr lang="de-DE" sz="1800" dirty="0" err="1"/>
                  <a:t>th</a:t>
                </a:r>
                <a:r>
                  <a:rPr lang="de-DE" sz="1800" dirty="0"/>
                  <a:t> power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adjacency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corresponding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shifts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D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/>
                  <a:t>stored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column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vectors</a:t>
                </a: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The </a:t>
                </a:r>
                <a:r>
                  <a:rPr lang="de-DE" sz="1800" b="1" dirty="0"/>
                  <a:t>k-shift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paths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underlying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provide</a:t>
                </a:r>
                <a:r>
                  <a:rPr lang="de-DE" sz="1800" dirty="0"/>
                  <a:t> </a:t>
                </a:r>
                <a:r>
                  <a:rPr lang="de-DE" sz="1800" b="1" dirty="0"/>
                  <a:t>additional </a:t>
                </a:r>
                <a:r>
                  <a:rPr lang="de-DE" sz="1800" b="1" dirty="0" err="1"/>
                  <a:t>information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about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source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!</a:t>
                </a:r>
                <a:endParaRPr lang="fr-FR" sz="1800" dirty="0"/>
              </a:p>
              <a:p>
                <a:endParaRPr lang="de-DE" sz="2080" b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/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,</a:t>
                </a:r>
              </a:p>
              <a:p>
                <a:endParaRPr lang="fr-FR" sz="1800" b="1" dirty="0"/>
              </a:p>
              <a:p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b="1" dirty="0"/>
                  <a:t>: </a:t>
                </a:r>
                <a:r>
                  <a:rPr lang="de-DE" sz="1800" dirty="0"/>
                  <a:t>Identity Matrix</a:t>
                </a:r>
                <a:endParaRPr lang="fr-FR" sz="1800" dirty="0"/>
              </a:p>
              <a:p>
                <a:endParaRPr lang="fr-FR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blipFill>
                <a:blip r:embed="rId4"/>
                <a:stretch>
                  <a:fillRect l="-2609" t="-34500"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3023A-72FF-489B-85B6-A95B186387F8}"/>
              </a:ext>
            </a:extLst>
          </p:cNvPr>
          <p:cNvSpPr/>
          <p:nvPr/>
        </p:nvSpPr>
        <p:spPr>
          <a:xfrm>
            <a:off x="8609907" y="3451454"/>
            <a:ext cx="2798835" cy="95990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Autocorrelation</a:t>
            </a:r>
            <a:endParaRPr lang="de-DE" sz="24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5E56C7-9D34-4EF6-87A2-6ABA0D316850}"/>
              </a:ext>
            </a:extLst>
          </p:cNvPr>
          <p:cNvSpPr/>
          <p:nvPr/>
        </p:nvSpPr>
        <p:spPr>
          <a:xfrm rot="19873321">
            <a:off x="7256384" y="3564213"/>
            <a:ext cx="1184016" cy="879749"/>
          </a:xfrm>
          <a:prstGeom prst="arc">
            <a:avLst>
              <a:gd name="adj1" fmla="val 16465347"/>
              <a:gd name="adj2" fmla="val 4687645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/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blipFill>
                <a:blip r:embed="rId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3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23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5D79AF88-66A7-42D7-B34A-21E4BB56F330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</a:t>
            </a:r>
            <a:r>
              <a:rPr lang="de-DE" dirty="0"/>
              <a:t> </a:t>
            </a:r>
            <a:r>
              <a:rPr lang="de-DE" sz="3200" dirty="0"/>
              <a:t>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sz="1800" dirty="0"/>
                  <a:t>Find a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b="1" dirty="0" err="1"/>
                  <a:t>diagonalizes</a:t>
                </a:r>
                <a:r>
                  <a:rPr lang="de-DE" sz="1800" dirty="0"/>
                  <a:t> 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sSubSup>
                      <m:sSub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𝐆𝐫𝐚𝐩𝐡</m:t>
                        </m:r>
                      </m:sup>
                    </m:sSubSup>
                    <m:sSup>
                      <m:s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much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possible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 </a:t>
                </a:r>
                <a:endParaRPr lang="de-DE" sz="1800" b="1" dirty="0"/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decorrelates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-sense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estimate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BSS </a:t>
                </a:r>
                <a:r>
                  <a:rPr lang="de-DE" sz="1800" dirty="0" err="1"/>
                  <a:t>problem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-signals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1" name="Picture 6">
            <a:extLst>
              <a:ext uri="{FF2B5EF4-FFF2-40B4-BE49-F238E27FC236}">
                <a16:creationId xmlns:a16="http://schemas.microsoft.com/office/drawing/2014/main" id="{30886499-53BB-4E43-A7D5-3C930AA1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>
            <a:extLst>
              <a:ext uri="{FF2B5EF4-FFF2-40B4-BE49-F238E27FC236}">
                <a16:creationId xmlns:a16="http://schemas.microsoft.com/office/drawing/2014/main" id="{6EA80BFC-03D9-4CD3-B797-11AD7B2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1B648A-6B07-4847-9CE7-BB282E8ED380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A596604C-0232-4BA1-B66D-6828A1152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5447392-0BE0-45D5-B653-DD2890CDF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A3EE05C-21CE-4E17-B480-7ADD3DEC63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CFA42-90B0-409F-9E4F-AC13D44E2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A5707C-F591-435F-93C2-0D953EFB1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9F568B-2961-4681-AE62-F33292024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9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9">
            <a:extLst>
              <a:ext uri="{FF2B5EF4-FFF2-40B4-BE49-F238E27FC236}">
                <a16:creationId xmlns:a16="http://schemas.microsoft.com/office/drawing/2014/main" id="{33AECCA0-4F0B-498F-8572-D4AFF2685F8A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pic>
        <p:nvPicPr>
          <p:cNvPr id="59" name="Picture 6">
            <a:extLst>
              <a:ext uri="{FF2B5EF4-FFF2-40B4-BE49-F238E27FC236}">
                <a16:creationId xmlns:a16="http://schemas.microsoft.com/office/drawing/2014/main" id="{654CEF80-31FA-4B2A-8385-CA2CA113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0F12F193-8EB5-4E1D-B723-9551BA76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4F91058-A5BD-4598-8621-4B529FD90BF8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FBE1D62-600D-4E14-95A6-41D46B7FBD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58E760-787E-4E56-9716-60A3E3D78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4B3577-E033-4E34-A976-D31D625185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86BCDAC-E8C0-4CEC-AC07-62AF27347D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5F73F5-45B7-4659-81A9-12907B491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770A03-4A7A-453F-9DC8-ACA64191C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986356-E506-477D-A924-D0930E9D9499}"/>
              </a:ext>
            </a:extLst>
          </p:cNvPr>
          <p:cNvSpPr txBox="1">
            <a:spLocks/>
          </p:cNvSpPr>
          <p:nvPr/>
        </p:nvSpPr>
        <p:spPr>
          <a:xfrm>
            <a:off x="504000" y="2303292"/>
            <a:ext cx="11059350" cy="168923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u="sng" dirty="0" err="1"/>
              <a:t>PowerICA</a:t>
            </a:r>
            <a:r>
              <a:rPr lang="de-DE" sz="1800" b="1" u="sng" dirty="0"/>
              <a:t> </a:t>
            </a:r>
            <a:r>
              <a:rPr lang="de-DE" sz="1800" b="1" u="sng" dirty="0" err="1"/>
              <a:t>shortcomings</a:t>
            </a:r>
            <a:r>
              <a:rPr lang="de-DE" sz="1800" b="1" u="sng" dirty="0"/>
              <a:t>:</a:t>
            </a:r>
          </a:p>
          <a:p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>
                <a:solidFill>
                  <a:schemeClr val="accent5"/>
                </a:solidFill>
              </a:rPr>
              <a:t>N &lt;&lt; 5000</a:t>
            </a:r>
          </a:p>
          <a:p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Gaussian</a:t>
            </a:r>
            <a:r>
              <a:rPr lang="de-DE" sz="1800" b="1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signal</a:t>
            </a:r>
            <a:endParaRPr lang="de-DE" sz="1800" b="1" dirty="0">
              <a:solidFill>
                <a:schemeClr val="accent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E6FD5-E5B3-44DC-8A54-8D11C4307709}"/>
              </a:ext>
            </a:extLst>
          </p:cNvPr>
          <p:cNvSpPr txBox="1"/>
          <p:nvPr/>
        </p:nvSpPr>
        <p:spPr>
          <a:xfrm>
            <a:off x="504000" y="7419204"/>
            <a:ext cx="11971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Graph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and non-</a:t>
            </a:r>
            <a:r>
              <a:rPr lang="de-DE" sz="2000" dirty="0" err="1">
                <a:solidFill>
                  <a:schemeClr val="accent5"/>
                </a:solidFill>
              </a:rPr>
              <a:t>Gaussianity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</a:t>
            </a:r>
            <a:r>
              <a:rPr lang="de-DE" sz="2000" dirty="0" err="1">
                <a:solidFill>
                  <a:schemeClr val="accent5"/>
                </a:solidFill>
              </a:rPr>
              <a:t>seem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to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make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up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for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each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others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weak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points</a:t>
            </a:r>
            <a:r>
              <a:rPr lang="de-DE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FC33A8A-D503-4690-8D52-75AC350FC952}"/>
              </a:ext>
            </a:extLst>
          </p:cNvPr>
          <p:cNvSpPr/>
          <p:nvPr/>
        </p:nvSpPr>
        <p:spPr>
          <a:xfrm rot="20426168">
            <a:off x="4743943" y="2804573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8848944-095D-4287-AC79-7157A45AD072}"/>
              </a:ext>
            </a:extLst>
          </p:cNvPr>
          <p:cNvSpPr/>
          <p:nvPr/>
        </p:nvSpPr>
        <p:spPr>
          <a:xfrm rot="897967">
            <a:off x="5797717" y="2466947"/>
            <a:ext cx="759722" cy="3139440"/>
          </a:xfrm>
          <a:prstGeom prst="arc">
            <a:avLst>
              <a:gd name="adj1" fmla="val 16920140"/>
              <a:gd name="adj2" fmla="val 4867280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67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9FD159-8173-424C-93CA-CD7BB8F3F8C6}"/>
              </a:ext>
            </a:extLst>
          </p:cNvPr>
          <p:cNvSpPr/>
          <p:nvPr/>
        </p:nvSpPr>
        <p:spPr>
          <a:xfrm>
            <a:off x="9261834" y="5853821"/>
            <a:ext cx="2712750" cy="692058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/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</a:rPr>
                  <a:t>Composite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objective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function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blipFill>
                <a:blip r:embed="rId3"/>
                <a:stretch>
                  <a:fillRect l="-1798" t="-3306" r="-1573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sz="2400" b="1" u="sng" dirty="0"/>
                  <a:t>How </a:t>
                </a:r>
                <a:r>
                  <a:rPr lang="de-DE" sz="2400" b="1" u="sng" dirty="0" err="1"/>
                  <a:t>can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we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combine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them</a:t>
                </a:r>
                <a:r>
                  <a:rPr lang="de-DE" sz="2400" b="1" u="sng" dirty="0"/>
                  <a:t>?</a:t>
                </a:r>
              </a:p>
              <a:p>
                <a:pPr marL="0" indent="0" algn="ctr">
                  <a:buNone/>
                </a:pPr>
                <a:endParaRPr lang="de-DE" sz="2400" b="1" u="sng" dirty="0"/>
              </a:p>
              <a:p>
                <a:r>
                  <a:rPr lang="de-DE" sz="1800" dirty="0"/>
                  <a:t>Approach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Jari Miettinen et al. (Aalto University) </a:t>
                </a:r>
                <a:r>
                  <a:rPr lang="en-US" sz="1800" dirty="0"/>
                  <a:t>[Miettinen, 2020]</a:t>
                </a:r>
                <a:r>
                  <a:rPr lang="en-US" sz="1800" b="1" dirty="0"/>
                  <a:t> </a:t>
                </a:r>
                <a:endParaRPr lang="de-DE" sz="1800" b="1" dirty="0"/>
              </a:p>
              <a:p>
                <a:r>
                  <a:rPr lang="de-DE" sz="1800" b="1" dirty="0" err="1"/>
                  <a:t>Define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composite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objective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function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1" dirty="0"/>
                  <a:t>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1138" t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777D3A-5401-4C7D-A0DC-648830D3FEAF}"/>
              </a:ext>
            </a:extLst>
          </p:cNvPr>
          <p:cNvSpPr/>
          <p:nvPr/>
        </p:nvSpPr>
        <p:spPr>
          <a:xfrm>
            <a:off x="6873470" y="5061648"/>
            <a:ext cx="1305699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Sign Comments - Triangle Icon Png Clipart (980x790), Png Download">
            <a:extLst>
              <a:ext uri="{FF2B5EF4-FFF2-40B4-BE49-F238E27FC236}">
                <a16:creationId xmlns:a16="http://schemas.microsoft.com/office/drawing/2014/main" id="{BCC4EA83-2BD0-451D-8702-4EAADDE4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64386" y="4578820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dirty="0"/>
            </a:br>
            <a:r>
              <a:rPr lang="de-DE" sz="2400" dirty="0"/>
              <a:t>Composite </a:t>
            </a:r>
            <a:r>
              <a:rPr lang="de-DE" sz="2400" dirty="0" err="1"/>
              <a:t>Objective</a:t>
            </a:r>
            <a:endParaRPr lang="de-DE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341A1-1721-4F0D-B836-78070876703F}"/>
              </a:ext>
            </a:extLst>
          </p:cNvPr>
          <p:cNvGrpSpPr/>
          <p:nvPr/>
        </p:nvGrpSpPr>
        <p:grpSpPr>
          <a:xfrm>
            <a:off x="521405" y="4345920"/>
            <a:ext cx="4100373" cy="1536723"/>
            <a:chOff x="1661007" y="3494156"/>
            <a:chExt cx="4100373" cy="1536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A9EB10-B347-40BC-974A-52543F917D60}"/>
                </a:ext>
              </a:extLst>
            </p:cNvPr>
            <p:cNvSpPr txBox="1"/>
            <p:nvPr/>
          </p:nvSpPr>
          <p:spPr>
            <a:xfrm>
              <a:off x="1740923" y="3523854"/>
              <a:ext cx="40204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u="sng" dirty="0" err="1">
                  <a:solidFill>
                    <a:schemeClr val="accent5"/>
                  </a:solidFill>
                </a:rPr>
                <a:t>PowerICA</a:t>
              </a:r>
              <a:r>
                <a:rPr lang="de-DE" sz="1800" b="1" u="sng" dirty="0">
                  <a:solidFill>
                    <a:schemeClr val="accent5"/>
                  </a:solidFill>
                </a:rPr>
                <a:t> </a:t>
              </a:r>
              <a:r>
                <a:rPr lang="de-DE" sz="1800" b="1" u="sng" dirty="0" err="1">
                  <a:solidFill>
                    <a:schemeClr val="accent5"/>
                  </a:solidFill>
                </a:rPr>
                <a:t>objective</a:t>
              </a:r>
              <a:r>
                <a:rPr lang="de-DE" sz="1800" b="1" u="sng" dirty="0">
                  <a:solidFill>
                    <a:schemeClr val="accent5"/>
                  </a:solidFill>
                </a:rPr>
                <a:t>:</a:t>
              </a:r>
            </a:p>
            <a:p>
              <a:endParaRPr lang="de-DE" sz="1800" u="sng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de-DE" sz="1800" dirty="0" err="1"/>
                <a:t>Maximize</a:t>
              </a:r>
              <a:r>
                <a:rPr lang="de-DE" sz="1800" dirty="0"/>
                <a:t> </a:t>
              </a:r>
              <a:r>
                <a:rPr lang="de-DE" sz="1800" dirty="0" err="1"/>
                <a:t>estimate</a:t>
              </a:r>
              <a:r>
                <a:rPr lang="de-DE" sz="1800" dirty="0"/>
                <a:t>  </a:t>
              </a:r>
              <a:r>
                <a:rPr lang="de-DE" sz="1800" dirty="0" err="1"/>
                <a:t>of</a:t>
              </a:r>
              <a:r>
                <a:rPr lang="de-DE" sz="1800" dirty="0"/>
                <a:t> non-</a:t>
              </a:r>
              <a:r>
                <a:rPr lang="de-DE" sz="1800" dirty="0" err="1"/>
                <a:t>Gaussianity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the</a:t>
              </a:r>
              <a:r>
                <a:rPr lang="de-DE" sz="1800" dirty="0"/>
                <a:t> </a:t>
              </a:r>
              <a:r>
                <a:rPr lang="de-DE" sz="1800" dirty="0" err="1"/>
                <a:t>Lagrangian</a:t>
              </a:r>
              <a:r>
                <a:rPr lang="de-DE" sz="1800" dirty="0"/>
                <a:t> </a:t>
              </a:r>
              <a:r>
                <a:rPr lang="de-DE" sz="1800" dirty="0" err="1"/>
                <a:t>method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F9DAE0-9C5C-40D1-B798-0DCCF202B4AB}"/>
                </a:ext>
              </a:extLst>
            </p:cNvPr>
            <p:cNvSpPr/>
            <p:nvPr/>
          </p:nvSpPr>
          <p:spPr>
            <a:xfrm>
              <a:off x="1661007" y="3494156"/>
              <a:ext cx="4020457" cy="153672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E3189-8F7E-4F28-B318-D489A4B82636}"/>
              </a:ext>
            </a:extLst>
          </p:cNvPr>
          <p:cNvGrpSpPr/>
          <p:nvPr/>
        </p:nvGrpSpPr>
        <p:grpSpPr>
          <a:xfrm>
            <a:off x="504000" y="6399377"/>
            <a:ext cx="4773571" cy="1552030"/>
            <a:chOff x="7010400" y="5821678"/>
            <a:chExt cx="4773571" cy="15520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86005-AD1F-4196-9E55-25376DE1C02E}"/>
                </a:ext>
              </a:extLst>
            </p:cNvPr>
            <p:cNvSpPr txBox="1"/>
            <p:nvPr/>
          </p:nvSpPr>
          <p:spPr>
            <a:xfrm>
              <a:off x="7068457" y="5821678"/>
              <a:ext cx="47155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b="1" u="sng" dirty="0">
                  <a:solidFill>
                    <a:srgbClr val="005C9C"/>
                  </a:solidFill>
                </a:rPr>
                <a:t>Graph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decorrelation</a:t>
              </a:r>
              <a:r>
                <a:rPr lang="de-DE" sz="1800" b="1" u="sng" dirty="0">
                  <a:solidFill>
                    <a:srgbClr val="005C9C"/>
                  </a:solidFill>
                </a:rPr>
                <a:t>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objective</a:t>
              </a:r>
              <a:r>
                <a:rPr lang="de-DE" sz="1800" b="1" u="sng" dirty="0">
                  <a:solidFill>
                    <a:srgbClr val="005C9C"/>
                  </a:solidFill>
                </a:rPr>
                <a:t>:</a:t>
              </a:r>
            </a:p>
            <a:p>
              <a:endParaRPr lang="de-DE" sz="1800" u="sng" dirty="0">
                <a:solidFill>
                  <a:srgbClr val="002060"/>
                </a:solidFill>
              </a:endParaRPr>
            </a:p>
            <a:p>
              <a:r>
                <a:rPr lang="de-DE" sz="1800" dirty="0" err="1"/>
                <a:t>Diagonalize</a:t>
              </a:r>
              <a:r>
                <a:rPr lang="de-DE" sz="1800" dirty="0"/>
                <a:t> </a:t>
              </a:r>
              <a:r>
                <a:rPr lang="de-DE" sz="1800" dirty="0" err="1"/>
                <a:t>graph</a:t>
              </a:r>
              <a:r>
                <a:rPr lang="de-DE" sz="1800" dirty="0"/>
                <a:t> </a:t>
              </a:r>
              <a:r>
                <a:rPr lang="de-DE" sz="1800" dirty="0" err="1"/>
                <a:t>autocorrelation</a:t>
              </a:r>
              <a:r>
                <a:rPr lang="de-DE" sz="1800" dirty="0"/>
                <a:t> </a:t>
              </a:r>
              <a:r>
                <a:rPr lang="de-DE" sz="1800" dirty="0" err="1"/>
                <a:t>matrix</a:t>
              </a:r>
              <a:r>
                <a:rPr lang="de-DE" sz="1800" dirty="0"/>
                <a:t>(</a:t>
              </a:r>
              <a:r>
                <a:rPr lang="de-DE" sz="1800" dirty="0" err="1"/>
                <a:t>matrices</a:t>
              </a:r>
              <a:r>
                <a:rPr lang="de-DE" sz="1800" dirty="0"/>
                <a:t>) </a:t>
              </a:r>
              <a:r>
                <a:rPr lang="de-DE" sz="1800" dirty="0" err="1"/>
                <a:t>as</a:t>
              </a:r>
              <a:r>
                <a:rPr lang="de-DE" sz="1800" dirty="0"/>
                <a:t> </a:t>
              </a:r>
              <a:r>
                <a:rPr lang="de-DE" sz="1800" dirty="0" err="1"/>
                <a:t>much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possible. </a:t>
              </a:r>
              <a:r>
                <a:rPr lang="de-DE" sz="1800" dirty="0" err="1"/>
                <a:t>For</a:t>
              </a:r>
              <a:r>
                <a:rPr lang="de-DE" sz="1800" dirty="0"/>
                <a:t> </a:t>
              </a:r>
              <a:r>
                <a:rPr lang="de-DE" sz="1800" dirty="0" err="1"/>
                <a:t>only</a:t>
              </a:r>
              <a:r>
                <a:rPr lang="de-DE" sz="1800" dirty="0"/>
                <a:t> </a:t>
              </a:r>
              <a:r>
                <a:rPr lang="de-DE" sz="1800" dirty="0" err="1"/>
                <a:t>one</a:t>
              </a:r>
              <a:r>
                <a:rPr lang="de-DE" sz="1800" dirty="0"/>
                <a:t> </a:t>
              </a:r>
              <a:r>
                <a:rPr lang="de-DE" sz="1800" dirty="0" err="1"/>
                <a:t>adjacency</a:t>
              </a:r>
              <a:r>
                <a:rPr lang="de-DE" sz="1800" dirty="0"/>
                <a:t> </a:t>
              </a:r>
              <a:r>
                <a:rPr lang="fr-FR" sz="1800" b="0" i="0" dirty="0">
                  <a:effectLst/>
                  <a:latin typeface="Arial(Body)"/>
                </a:rPr>
                <a:t>⇒</a:t>
              </a:r>
              <a:r>
                <a:rPr lang="de-DE" sz="1800" dirty="0"/>
                <a:t> </a:t>
              </a:r>
              <a:r>
                <a:rPr lang="de-DE" sz="1800" dirty="0" err="1"/>
                <a:t>eigenvalue</a:t>
              </a:r>
              <a:r>
                <a:rPr lang="de-DE" sz="1800" dirty="0"/>
                <a:t> </a:t>
              </a:r>
              <a:r>
                <a:rPr lang="de-DE" sz="1800" dirty="0" err="1"/>
                <a:t>problem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7C16980-5A98-4CBE-A7B8-C091EBB03D96}"/>
                </a:ext>
              </a:extLst>
            </p:cNvPr>
            <p:cNvSpPr/>
            <p:nvPr/>
          </p:nvSpPr>
          <p:spPr>
            <a:xfrm>
              <a:off x="7010400" y="5828935"/>
              <a:ext cx="4586514" cy="1544773"/>
            </a:xfrm>
            <a:prstGeom prst="roundRect">
              <a:avLst/>
            </a:prstGeom>
            <a:noFill/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8F8334E5-2558-420D-B0B9-46443928D0EA}"/>
              </a:ext>
            </a:extLst>
          </p:cNvPr>
          <p:cNvSpPr/>
          <p:nvPr/>
        </p:nvSpPr>
        <p:spPr>
          <a:xfrm rot="16200000">
            <a:off x="5076466" y="4499689"/>
            <a:ext cx="202545" cy="1229182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D1BDA2-19A0-4044-AEE9-FD05E4971063}"/>
              </a:ext>
            </a:extLst>
          </p:cNvPr>
          <p:cNvSpPr/>
          <p:nvPr/>
        </p:nvSpPr>
        <p:spPr>
          <a:xfrm>
            <a:off x="8048675" y="5061648"/>
            <a:ext cx="202545" cy="778324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822E-34D8-4480-AFA3-EAB987A548AA}"/>
              </a:ext>
            </a:extLst>
          </p:cNvPr>
          <p:cNvSpPr/>
          <p:nvPr/>
        </p:nvSpPr>
        <p:spPr>
          <a:xfrm>
            <a:off x="7772386" y="5852946"/>
            <a:ext cx="770400" cy="770413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/>
              <a:t>+</a:t>
            </a:r>
            <a:endParaRPr lang="fr-FR" sz="6000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F68504-AB93-43DD-A267-D59929FEC04B}"/>
              </a:ext>
            </a:extLst>
          </p:cNvPr>
          <p:cNvSpPr/>
          <p:nvPr/>
        </p:nvSpPr>
        <p:spPr>
          <a:xfrm rot="16200000">
            <a:off x="5340150" y="6884198"/>
            <a:ext cx="202546" cy="701818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/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(1−</m:t>
                      </m:r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Down 30">
            <a:extLst>
              <a:ext uri="{FF2B5EF4-FFF2-40B4-BE49-F238E27FC236}">
                <a16:creationId xmlns:a16="http://schemas.microsoft.com/office/drawing/2014/main" id="{1BA1C135-A6FA-4C8A-9055-329019DBD366}"/>
              </a:ext>
            </a:extLst>
          </p:cNvPr>
          <p:cNvSpPr/>
          <p:nvPr/>
        </p:nvSpPr>
        <p:spPr>
          <a:xfrm rot="10800000">
            <a:off x="8048669" y="6636332"/>
            <a:ext cx="202545" cy="647663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B5637-F85E-4FF3-BD4C-05DE5A5E4A63}"/>
              </a:ext>
            </a:extLst>
          </p:cNvPr>
          <p:cNvSpPr/>
          <p:nvPr/>
        </p:nvSpPr>
        <p:spPr>
          <a:xfrm>
            <a:off x="6831977" y="7169749"/>
            <a:ext cx="1347192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D281ABC-A85B-4DDC-BEEB-F0158600930F}"/>
              </a:ext>
            </a:extLst>
          </p:cNvPr>
          <p:cNvSpPr/>
          <p:nvPr/>
        </p:nvSpPr>
        <p:spPr>
          <a:xfrm rot="16200000">
            <a:off x="8759351" y="5852952"/>
            <a:ext cx="169506" cy="770399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56DB-8AF7-4B1E-91EE-79C2F654133B}"/>
              </a:ext>
            </a:extLst>
          </p:cNvPr>
          <p:cNvSpPr txBox="1"/>
          <p:nvPr/>
        </p:nvSpPr>
        <p:spPr>
          <a:xfrm>
            <a:off x="5277701" y="8080127"/>
            <a:ext cx="22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Balance Parameter</a:t>
            </a:r>
            <a:endParaRPr lang="fr-FR" sz="1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A16DBD-D758-48C3-AE4A-3B0634724D02}"/>
              </a:ext>
            </a:extLst>
          </p:cNvPr>
          <p:cNvSpPr/>
          <p:nvPr/>
        </p:nvSpPr>
        <p:spPr>
          <a:xfrm>
            <a:off x="5335629" y="4011638"/>
            <a:ext cx="2029922" cy="490412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/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0 &lt; </m:t>
                      </m:r>
                      <m:r>
                        <m:rPr>
                          <m:nor/>
                        </m:rPr>
                        <a:rPr lang="el-GR" sz="1800" smtClean="0">
                          <a:solidFill>
                            <a:schemeClr val="tx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 &lt; 1</m:t>
                      </m:r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696E18BA-8676-4DE4-9559-4296303E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8368" y="6682744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/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4" grpId="0" animBg="1"/>
      <p:bldP spid="26" grpId="0" animBg="1"/>
      <p:bldP spid="27" grpId="0" animBg="1"/>
      <p:bldP spid="13" grpId="0"/>
      <p:bldP spid="31" grpId="0" animBg="1"/>
      <p:bldP spid="32" grpId="0" animBg="1"/>
      <p:bldP spid="33" grpId="0" animBg="1"/>
      <p:bldP spid="34" grpId="0"/>
      <p:bldP spid="35" grpId="0" animBg="1"/>
      <p:bldP spid="38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043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t="6590" b="7279"/>
          <a:stretch/>
        </p:blipFill>
        <p:spPr>
          <a:xfrm>
            <a:off x="608473" y="4195706"/>
            <a:ext cx="4385144" cy="3108651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1" t="8447" b="10885"/>
          <a:stretch/>
        </p:blipFill>
        <p:spPr>
          <a:xfrm>
            <a:off x="7496153" y="3090328"/>
            <a:ext cx="3922354" cy="26015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t="7849" r="2243" b="10618"/>
          <a:stretch/>
        </p:blipFill>
        <p:spPr>
          <a:xfrm>
            <a:off x="7496153" y="6274735"/>
            <a:ext cx="3808680" cy="26410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206A4F-53AA-4927-9473-E2337A75A57F}"/>
              </a:ext>
            </a:extLst>
          </p:cNvPr>
          <p:cNvSpPr txBox="1"/>
          <p:nvPr/>
        </p:nvSpPr>
        <p:spPr>
          <a:xfrm>
            <a:off x="2061099" y="39005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8CA40E5-99C5-477E-8869-6A2A695F1E1E}"/>
              </a:ext>
            </a:extLst>
          </p:cNvPr>
          <p:cNvSpPr txBox="1"/>
          <p:nvPr/>
        </p:nvSpPr>
        <p:spPr>
          <a:xfrm>
            <a:off x="8672127" y="27489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2417C7-26C0-45D6-B06C-7E5449B50A98}"/>
              </a:ext>
            </a:extLst>
          </p:cNvPr>
          <p:cNvSpPr txBox="1"/>
          <p:nvPr/>
        </p:nvSpPr>
        <p:spPr>
          <a:xfrm>
            <a:off x="8521419" y="59291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E031487-6062-4BCD-B4B9-473E545F86FA}"/>
              </a:ext>
            </a:extLst>
          </p:cNvPr>
          <p:cNvSpPr/>
          <p:nvPr/>
        </p:nvSpPr>
        <p:spPr>
          <a:xfrm>
            <a:off x="504000" y="48346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F83EE2C-1E18-4908-9567-B55843D610C7}"/>
              </a:ext>
            </a:extLst>
          </p:cNvPr>
          <p:cNvSpPr/>
          <p:nvPr/>
        </p:nvSpPr>
        <p:spPr>
          <a:xfrm>
            <a:off x="460358" y="5641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9095823-10C7-4E9A-B1A4-36DF8EC54F86}"/>
              </a:ext>
            </a:extLst>
          </p:cNvPr>
          <p:cNvSpPr/>
          <p:nvPr/>
        </p:nvSpPr>
        <p:spPr>
          <a:xfrm>
            <a:off x="608473" y="644807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2CB3572-CEED-41EB-B1DF-5043569D1CE9}"/>
              </a:ext>
            </a:extLst>
          </p:cNvPr>
          <p:cNvSpPr/>
          <p:nvPr/>
        </p:nvSpPr>
        <p:spPr>
          <a:xfrm>
            <a:off x="7420882" y="3513649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F9235B1-DD4F-4A7E-B92A-DEA63A5577BE}"/>
              </a:ext>
            </a:extLst>
          </p:cNvPr>
          <p:cNvSpPr/>
          <p:nvPr/>
        </p:nvSpPr>
        <p:spPr>
          <a:xfrm>
            <a:off x="6970456" y="4217230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5A370C4-FE8C-414B-A551-4BFFC934DBDE}"/>
              </a:ext>
            </a:extLst>
          </p:cNvPr>
          <p:cNvSpPr/>
          <p:nvPr/>
        </p:nvSpPr>
        <p:spPr>
          <a:xfrm>
            <a:off x="7240976" y="4987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2D3FB31-4B14-4AFB-AA7E-A9DEA510480A}"/>
              </a:ext>
            </a:extLst>
          </p:cNvPr>
          <p:cNvSpPr/>
          <p:nvPr/>
        </p:nvSpPr>
        <p:spPr>
          <a:xfrm>
            <a:off x="7155684" y="6715264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3D50AB6-58F4-4600-A5B8-7AB6A00C41FF}"/>
              </a:ext>
            </a:extLst>
          </p:cNvPr>
          <p:cNvSpPr/>
          <p:nvPr/>
        </p:nvSpPr>
        <p:spPr>
          <a:xfrm>
            <a:off x="7240975" y="7451812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78CAD76-020C-42F2-91F4-04AA55C97115}"/>
              </a:ext>
            </a:extLst>
          </p:cNvPr>
          <p:cNvSpPr/>
          <p:nvPr/>
        </p:nvSpPr>
        <p:spPr>
          <a:xfrm>
            <a:off x="7240976" y="8183786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14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6" t="5424" r="1285" b="4899"/>
          <a:stretch/>
        </p:blipFill>
        <p:spPr>
          <a:xfrm>
            <a:off x="4253350" y="3513849"/>
            <a:ext cx="4062718" cy="52704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C86D5C-3BD6-4F6D-A0DF-9FCC4C94CD06}"/>
              </a:ext>
            </a:extLst>
          </p:cNvPr>
          <p:cNvSpPr/>
          <p:nvPr/>
        </p:nvSpPr>
        <p:spPr>
          <a:xfrm>
            <a:off x="4145656" y="3517356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C7CFE-FC31-45A5-8403-0B64FBA3FC39}"/>
              </a:ext>
            </a:extLst>
          </p:cNvPr>
          <p:cNvSpPr/>
          <p:nvPr/>
        </p:nvSpPr>
        <p:spPr>
          <a:xfrm>
            <a:off x="4145656" y="6336199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F04A80-256E-4713-9AD8-5634E0B00BE1}"/>
              </a:ext>
            </a:extLst>
          </p:cNvPr>
          <p:cNvSpPr/>
          <p:nvPr/>
        </p:nvSpPr>
        <p:spPr>
          <a:xfrm rot="5400000">
            <a:off x="6205862" y="4734422"/>
            <a:ext cx="209002" cy="280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E6FB1E-B4B1-44FC-87DA-74DABAF105D1}"/>
              </a:ext>
            </a:extLst>
          </p:cNvPr>
          <p:cNvSpPr/>
          <p:nvPr/>
        </p:nvSpPr>
        <p:spPr>
          <a:xfrm rot="5400000">
            <a:off x="6227072" y="7479006"/>
            <a:ext cx="281862" cy="289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C53DF0-2EE3-4DEF-924B-E5B6FDEDA4ED}"/>
              </a:ext>
            </a:extLst>
          </p:cNvPr>
          <p:cNvSpPr txBox="1"/>
          <p:nvPr/>
        </p:nvSpPr>
        <p:spPr>
          <a:xfrm>
            <a:off x="3778959" y="573385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DC23777-214C-485E-8089-B79FE4F2E1F8}"/>
              </a:ext>
            </a:extLst>
          </p:cNvPr>
          <p:cNvSpPr txBox="1"/>
          <p:nvPr/>
        </p:nvSpPr>
        <p:spPr>
          <a:xfrm>
            <a:off x="3778959" y="350922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4E3DE1-3A48-4AFA-BF91-66D6188EBCF1}"/>
              </a:ext>
            </a:extLst>
          </p:cNvPr>
          <p:cNvSpPr/>
          <p:nvPr/>
        </p:nvSpPr>
        <p:spPr>
          <a:xfrm>
            <a:off x="4158666" y="6305593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39D8DB-6689-4027-B0D9-0290849A8028}"/>
              </a:ext>
            </a:extLst>
          </p:cNvPr>
          <p:cNvSpPr txBox="1"/>
          <p:nvPr/>
        </p:nvSpPr>
        <p:spPr>
          <a:xfrm>
            <a:off x="3780535" y="850928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96FD17-2308-47B5-ADD1-144CCF3E0560}"/>
              </a:ext>
            </a:extLst>
          </p:cNvPr>
          <p:cNvSpPr txBox="1"/>
          <p:nvPr/>
        </p:nvSpPr>
        <p:spPr>
          <a:xfrm>
            <a:off x="3777211" y="627636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ACE8C2-F09E-442F-9527-10C428E197D0}"/>
              </a:ext>
            </a:extLst>
          </p:cNvPr>
          <p:cNvSpPr txBox="1"/>
          <p:nvPr/>
        </p:nvSpPr>
        <p:spPr>
          <a:xfrm>
            <a:off x="4629776" y="31056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82514B-8B52-4A20-974C-B0B511DE3C3C}"/>
              </a:ext>
            </a:extLst>
          </p:cNvPr>
          <p:cNvSpPr txBox="1"/>
          <p:nvPr/>
        </p:nvSpPr>
        <p:spPr>
          <a:xfrm>
            <a:off x="6309054" y="30970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B144F6-9E63-44A6-AC05-0AFD7962E881}"/>
              </a:ext>
            </a:extLst>
          </p:cNvPr>
          <p:cNvSpPr txBox="1"/>
          <p:nvPr/>
        </p:nvSpPr>
        <p:spPr>
          <a:xfrm rot="16200000">
            <a:off x="3771498" y="455805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EA9961F-0F9E-42B9-AD36-E8E9E51C9CD9}"/>
              </a:ext>
            </a:extLst>
          </p:cNvPr>
          <p:cNvSpPr txBox="1"/>
          <p:nvPr/>
        </p:nvSpPr>
        <p:spPr>
          <a:xfrm rot="16200000">
            <a:off x="3698323" y="7287221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E8D588-6D72-400F-9E3A-C127D87D9933}"/>
              </a:ext>
            </a:extLst>
          </p:cNvPr>
          <p:cNvSpPr/>
          <p:nvPr/>
        </p:nvSpPr>
        <p:spPr>
          <a:xfrm>
            <a:off x="6230039" y="3397795"/>
            <a:ext cx="130970" cy="551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7959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2499" y="465022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8647" b="9665"/>
          <a:stretch/>
        </p:blipFill>
        <p:spPr>
          <a:xfrm>
            <a:off x="7043966" y="2538929"/>
            <a:ext cx="4390552" cy="29842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3" t="7653" r="689" b="10658"/>
          <a:stretch/>
        </p:blipFill>
        <p:spPr>
          <a:xfrm>
            <a:off x="7024483" y="6025542"/>
            <a:ext cx="4390551" cy="29842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688ED4F-4218-4A34-838A-B788762D8FFF}"/>
              </a:ext>
            </a:extLst>
          </p:cNvPr>
          <p:cNvSpPr/>
          <p:nvPr/>
        </p:nvSpPr>
        <p:spPr>
          <a:xfrm>
            <a:off x="7097858" y="29984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32331F-0EF0-497D-BAF4-4EB63F80E354}"/>
              </a:ext>
            </a:extLst>
          </p:cNvPr>
          <p:cNvSpPr/>
          <p:nvPr/>
        </p:nvSpPr>
        <p:spPr>
          <a:xfrm>
            <a:off x="9107879" y="394844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D1A612-80A9-462F-9A85-3C7DC4579D88}"/>
              </a:ext>
            </a:extLst>
          </p:cNvPr>
          <p:cNvSpPr/>
          <p:nvPr/>
        </p:nvSpPr>
        <p:spPr>
          <a:xfrm>
            <a:off x="9192139" y="740821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302DE7B-CA13-446C-86FE-9DE959A65FD8}"/>
              </a:ext>
            </a:extLst>
          </p:cNvPr>
          <p:cNvSpPr txBox="1"/>
          <p:nvPr/>
        </p:nvSpPr>
        <p:spPr>
          <a:xfrm>
            <a:off x="8195712" y="569072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BB482FD-A347-4047-A974-1B29C9505633}"/>
              </a:ext>
            </a:extLst>
          </p:cNvPr>
          <p:cNvSpPr/>
          <p:nvPr/>
        </p:nvSpPr>
        <p:spPr>
          <a:xfrm>
            <a:off x="7051671" y="3820419"/>
            <a:ext cx="4371068" cy="29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52C9EDB-B860-4ADD-AA3A-6EC75BB9ED7D}"/>
              </a:ext>
            </a:extLst>
          </p:cNvPr>
          <p:cNvSpPr/>
          <p:nvPr/>
        </p:nvSpPr>
        <p:spPr>
          <a:xfrm>
            <a:off x="7080409" y="466027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54AF7F4-DD2A-467A-99E7-195C83F4CCC1}"/>
              </a:ext>
            </a:extLst>
          </p:cNvPr>
          <p:cNvSpPr/>
          <p:nvPr/>
        </p:nvSpPr>
        <p:spPr>
          <a:xfrm>
            <a:off x="7043966" y="6526559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9CF9563-CA24-4018-87D9-7EEE65F9EAD8}"/>
              </a:ext>
            </a:extLst>
          </p:cNvPr>
          <p:cNvSpPr/>
          <p:nvPr/>
        </p:nvSpPr>
        <p:spPr>
          <a:xfrm>
            <a:off x="7097858" y="73817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11860E3-4049-4675-91E8-FCDFD75E1D22}"/>
              </a:ext>
            </a:extLst>
          </p:cNvPr>
          <p:cNvSpPr/>
          <p:nvPr/>
        </p:nvSpPr>
        <p:spPr>
          <a:xfrm>
            <a:off x="7070750" y="8219212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34C4B0D-F73D-4FEB-A944-454D44078D69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79EA508-F292-45CE-9F7B-0CBE9F2FC48C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457D4E7-FE9C-47EA-BFE8-C18877DA696A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3873E98-4807-4DB3-880C-89E4790C7516}"/>
              </a:ext>
            </a:extLst>
          </p:cNvPr>
          <p:cNvSpPr txBox="1"/>
          <p:nvPr/>
        </p:nvSpPr>
        <p:spPr>
          <a:xfrm>
            <a:off x="8464113" y="21725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E90605E-1145-483C-AD9B-0D81B660A70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88585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1" t="6035" r="818" b="4391"/>
          <a:stretch/>
        </p:blipFill>
        <p:spPr>
          <a:xfrm>
            <a:off x="4038153" y="3079600"/>
            <a:ext cx="4524883" cy="57661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E865ECA-21CF-48C4-B963-44A50E5342E3}"/>
              </a:ext>
            </a:extLst>
          </p:cNvPr>
          <p:cNvSpPr/>
          <p:nvPr/>
        </p:nvSpPr>
        <p:spPr>
          <a:xfrm>
            <a:off x="3954922" y="2954143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FD4198-49C5-4693-9588-09D8007C41F9}"/>
              </a:ext>
            </a:extLst>
          </p:cNvPr>
          <p:cNvSpPr/>
          <p:nvPr/>
        </p:nvSpPr>
        <p:spPr>
          <a:xfrm rot="5400000">
            <a:off x="6226153" y="3565202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3ABD21-6577-4ED1-8A53-3E58B298C99F}"/>
              </a:ext>
            </a:extLst>
          </p:cNvPr>
          <p:cNvSpPr/>
          <p:nvPr/>
        </p:nvSpPr>
        <p:spPr>
          <a:xfrm rot="5400000">
            <a:off x="6378553" y="665772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549B1B4-EEA5-47E4-9521-D0E109871B75}"/>
              </a:ext>
            </a:extLst>
          </p:cNvPr>
          <p:cNvSpPr txBox="1"/>
          <p:nvPr/>
        </p:nvSpPr>
        <p:spPr>
          <a:xfrm>
            <a:off x="3664082" y="504608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F252E8-A9E0-465A-B960-A0A0B55E647B}"/>
              </a:ext>
            </a:extLst>
          </p:cNvPr>
          <p:cNvSpPr txBox="1"/>
          <p:nvPr/>
        </p:nvSpPr>
        <p:spPr>
          <a:xfrm>
            <a:off x="3664082" y="324991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3251BE7-98A0-478B-8A39-BD0DC1C2702C}"/>
              </a:ext>
            </a:extLst>
          </p:cNvPr>
          <p:cNvSpPr txBox="1"/>
          <p:nvPr/>
        </p:nvSpPr>
        <p:spPr>
          <a:xfrm>
            <a:off x="4576956" y="2713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43C39DF-91F6-46ED-80C6-86E4FA0ADE3B}"/>
              </a:ext>
            </a:extLst>
          </p:cNvPr>
          <p:cNvSpPr txBox="1"/>
          <p:nvPr/>
        </p:nvSpPr>
        <p:spPr>
          <a:xfrm>
            <a:off x="6525904" y="27145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3134583-4C06-4D5A-86A8-45D51B3289CE}"/>
              </a:ext>
            </a:extLst>
          </p:cNvPr>
          <p:cNvSpPr txBox="1"/>
          <p:nvPr/>
        </p:nvSpPr>
        <p:spPr>
          <a:xfrm>
            <a:off x="3658447" y="807600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FA785AC-374A-4238-A540-35185F134005}"/>
              </a:ext>
            </a:extLst>
          </p:cNvPr>
          <p:cNvSpPr txBox="1"/>
          <p:nvPr/>
        </p:nvSpPr>
        <p:spPr>
          <a:xfrm>
            <a:off x="3658447" y="629056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EE2866-F54C-4CFB-9B6A-E351342E4893}"/>
              </a:ext>
            </a:extLst>
          </p:cNvPr>
          <p:cNvSpPr txBox="1"/>
          <p:nvPr/>
        </p:nvSpPr>
        <p:spPr>
          <a:xfrm rot="16200000">
            <a:off x="3582524" y="7064499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C02B6-8E8C-44F9-BC77-9B22BC0B37B5}"/>
              </a:ext>
            </a:extLst>
          </p:cNvPr>
          <p:cNvSpPr txBox="1"/>
          <p:nvPr/>
        </p:nvSpPr>
        <p:spPr>
          <a:xfrm rot="16200000">
            <a:off x="3706334" y="41743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A837615-501B-45FF-912B-BC6BD23F1967}"/>
              </a:ext>
            </a:extLst>
          </p:cNvPr>
          <p:cNvSpPr/>
          <p:nvPr/>
        </p:nvSpPr>
        <p:spPr>
          <a:xfrm>
            <a:off x="6264242" y="3339539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13171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19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 t="5198" b="10812"/>
          <a:stretch/>
        </p:blipFill>
        <p:spPr>
          <a:xfrm>
            <a:off x="7128862" y="6059921"/>
            <a:ext cx="4120317" cy="285583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 t="7652" r="1276" b="10693"/>
          <a:stretch/>
        </p:blipFill>
        <p:spPr>
          <a:xfrm>
            <a:off x="7180028" y="2639290"/>
            <a:ext cx="4120317" cy="281593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136B95D-009D-43DA-867A-5BE88AF76C11}"/>
              </a:ext>
            </a:extLst>
          </p:cNvPr>
          <p:cNvSpPr/>
          <p:nvPr/>
        </p:nvSpPr>
        <p:spPr>
          <a:xfrm>
            <a:off x="7180028" y="3139406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2197FC0-CF44-4B40-AA31-4818EA05C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CE457D4C-1893-4BC0-8032-C572B77D2C92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98E45E-2198-4CAF-B972-5E845DFD80AB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12926C-7DD7-4D06-8738-EB4891B9A6BD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7781DC-B04D-4003-82D4-51C434EFDC4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86F295A-727D-4EDE-B075-B1FD7DA02353}"/>
              </a:ext>
            </a:extLst>
          </p:cNvPr>
          <p:cNvSpPr/>
          <p:nvPr/>
        </p:nvSpPr>
        <p:spPr>
          <a:xfrm>
            <a:off x="7205610" y="3923259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4B3A0F0-5F26-4583-A386-27A0C647E379}"/>
              </a:ext>
            </a:extLst>
          </p:cNvPr>
          <p:cNvSpPr/>
          <p:nvPr/>
        </p:nvSpPr>
        <p:spPr>
          <a:xfrm>
            <a:off x="7179847" y="4689243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432B99F-D85D-45B4-8EB6-BB6A61E6A6C9}"/>
              </a:ext>
            </a:extLst>
          </p:cNvPr>
          <p:cNvSpPr/>
          <p:nvPr/>
        </p:nvSpPr>
        <p:spPr>
          <a:xfrm>
            <a:off x="7205610" y="661224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D1CDCEB-4617-46F1-94D2-7B259D039047}"/>
              </a:ext>
            </a:extLst>
          </p:cNvPr>
          <p:cNvSpPr/>
          <p:nvPr/>
        </p:nvSpPr>
        <p:spPr>
          <a:xfrm>
            <a:off x="7103279" y="739018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33A35A8-1222-4BC1-AC96-D543F55D8264}"/>
              </a:ext>
            </a:extLst>
          </p:cNvPr>
          <p:cNvSpPr/>
          <p:nvPr/>
        </p:nvSpPr>
        <p:spPr>
          <a:xfrm>
            <a:off x="7154444" y="8165631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C5661DE-2E96-4C3D-8FEF-9F1FC9B3712F}"/>
              </a:ext>
            </a:extLst>
          </p:cNvPr>
          <p:cNvSpPr txBox="1"/>
          <p:nvPr/>
        </p:nvSpPr>
        <p:spPr>
          <a:xfrm>
            <a:off x="8210866" y="57718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B457947-E52A-44CB-AA9D-F839A18F63BF}"/>
              </a:ext>
            </a:extLst>
          </p:cNvPr>
          <p:cNvSpPr txBox="1"/>
          <p:nvPr/>
        </p:nvSpPr>
        <p:spPr>
          <a:xfrm>
            <a:off x="8479267" y="22537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9458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97" t="5272" r="1222" b="4328"/>
          <a:stretch/>
        </p:blipFill>
        <p:spPr>
          <a:xfrm>
            <a:off x="4381538" y="2897705"/>
            <a:ext cx="4384507" cy="57392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766045" y="4630092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C21066-351A-4840-8E6E-9A8EB29E169D}"/>
              </a:ext>
            </a:extLst>
          </p:cNvPr>
          <p:cNvSpPr/>
          <p:nvPr/>
        </p:nvSpPr>
        <p:spPr>
          <a:xfrm>
            <a:off x="4243714" y="3006538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5F7AE5-7BC7-4B69-8AAD-BD92B5CBEF99}"/>
              </a:ext>
            </a:extLst>
          </p:cNvPr>
          <p:cNvSpPr/>
          <p:nvPr/>
        </p:nvSpPr>
        <p:spPr>
          <a:xfrm rot="5400000">
            <a:off x="6464925" y="342046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49795C-6305-4BAC-884A-C84F4BAE14C9}"/>
              </a:ext>
            </a:extLst>
          </p:cNvPr>
          <p:cNvSpPr/>
          <p:nvPr/>
        </p:nvSpPr>
        <p:spPr>
          <a:xfrm rot="5400000">
            <a:off x="6519275" y="6448977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91F864-3BB0-4DAC-A0EB-3A94FA6A03D9}"/>
              </a:ext>
            </a:extLst>
          </p:cNvPr>
          <p:cNvSpPr txBox="1"/>
          <p:nvPr/>
        </p:nvSpPr>
        <p:spPr>
          <a:xfrm>
            <a:off x="3951569" y="537462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577620-9C39-468F-B0D3-5715185BA30D}"/>
              </a:ext>
            </a:extLst>
          </p:cNvPr>
          <p:cNvSpPr txBox="1"/>
          <p:nvPr/>
        </p:nvSpPr>
        <p:spPr>
          <a:xfrm>
            <a:off x="3962274" y="836775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08AF6D-3AF1-431D-8D10-4E75E7695B3C}"/>
              </a:ext>
            </a:extLst>
          </p:cNvPr>
          <p:cNvSpPr txBox="1"/>
          <p:nvPr/>
        </p:nvSpPr>
        <p:spPr>
          <a:xfrm>
            <a:off x="3951569" y="62970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9FDBD05-2C18-49F0-A21E-E3B6261CAE95}"/>
              </a:ext>
            </a:extLst>
          </p:cNvPr>
          <p:cNvSpPr txBox="1"/>
          <p:nvPr/>
        </p:nvSpPr>
        <p:spPr>
          <a:xfrm rot="16200000">
            <a:off x="3848035" y="7032793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56DAE-BDCD-46F2-9A77-3769C7F21A4B}"/>
              </a:ext>
            </a:extLst>
          </p:cNvPr>
          <p:cNvSpPr txBox="1"/>
          <p:nvPr/>
        </p:nvSpPr>
        <p:spPr>
          <a:xfrm rot="16200000">
            <a:off x="3873298" y="4615536"/>
            <a:ext cx="7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EACE290-CF31-4DE1-BF19-48271618D4A2}"/>
              </a:ext>
            </a:extLst>
          </p:cNvPr>
          <p:cNvSpPr/>
          <p:nvPr/>
        </p:nvSpPr>
        <p:spPr>
          <a:xfrm>
            <a:off x="6519038" y="3046953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3B95E20-BFA4-4359-B615-D080EAEB24EA}"/>
              </a:ext>
            </a:extLst>
          </p:cNvPr>
          <p:cNvSpPr txBox="1"/>
          <p:nvPr/>
        </p:nvSpPr>
        <p:spPr>
          <a:xfrm>
            <a:off x="3909170" y="414543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81539" y="4785330"/>
            <a:ext cx="4384506" cy="29428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E12614DF-2D9C-4C77-97C6-6B305EF6563D}"/>
              </a:ext>
            </a:extLst>
          </p:cNvPr>
          <p:cNvSpPr/>
          <p:nvPr/>
        </p:nvSpPr>
        <p:spPr>
          <a:xfrm>
            <a:off x="4276926" y="2795155"/>
            <a:ext cx="4804729" cy="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53FC878-7580-4916-8F22-A7BF960BD6BC}"/>
              </a:ext>
            </a:extLst>
          </p:cNvPr>
          <p:cNvSpPr txBox="1"/>
          <p:nvPr/>
        </p:nvSpPr>
        <p:spPr>
          <a:xfrm>
            <a:off x="4721687" y="2547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66A788-03D6-4B72-8FA6-BCEE31868DB0}"/>
              </a:ext>
            </a:extLst>
          </p:cNvPr>
          <p:cNvSpPr txBox="1"/>
          <p:nvPr/>
        </p:nvSpPr>
        <p:spPr>
          <a:xfrm>
            <a:off x="6670635" y="254834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902460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31181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Semi-</a:t>
            </a:r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r>
              <a:rPr lang="de-DE" sz="2000" dirty="0">
                <a:solidFill>
                  <a:schemeClr val="accent5"/>
                </a:solidFill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[Delorme2006]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71478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504000" y="30719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68" y="2947607"/>
            <a:ext cx="4937295" cy="233530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6253008" y="3408507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6266087" y="3994651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6279167" y="458163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504000" y="7713543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Power ICA and Graph Power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6202967" y="26160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data: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6144141" y="5574164"/>
            <a:ext cx="6449374" cy="3057328"/>
            <a:chOff x="5881374" y="5066915"/>
            <a:chExt cx="6449374" cy="30573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881374" y="5066915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Synthetic EEG artifacts:</a:t>
              </a:r>
              <a:endParaRPr lang="en-AU" sz="1800" dirty="0"/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E06D0AF7-D8FA-43E5-9A6B-2CB849C990C1}"/>
              </a:ext>
            </a:extLst>
          </p:cNvPr>
          <p:cNvSpPr/>
          <p:nvPr/>
        </p:nvSpPr>
        <p:spPr>
          <a:xfrm>
            <a:off x="6400800" y="524752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1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>
            <a:extLst>
              <a:ext uri="{FF2B5EF4-FFF2-40B4-BE49-F238E27FC236}">
                <a16:creationId xmlns:a16="http://schemas.microsoft.com/office/drawing/2014/main" id="{D0DA52C5-614C-4D38-AB32-8C854315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6100" r="1357" b="5322"/>
          <a:stretch/>
        </p:blipFill>
        <p:spPr>
          <a:xfrm>
            <a:off x="6545233" y="3863964"/>
            <a:ext cx="6048877" cy="319706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9561A5-8436-4068-8F24-45B3592A3902}"/>
              </a:ext>
            </a:extLst>
          </p:cNvPr>
          <p:cNvSpPr txBox="1"/>
          <p:nvPr/>
        </p:nvSpPr>
        <p:spPr>
          <a:xfrm>
            <a:off x="11986642" y="4626571"/>
            <a:ext cx="6709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Muscle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2793C7-0233-4638-928B-C8D1164C52D8}"/>
              </a:ext>
            </a:extLst>
          </p:cNvPr>
          <p:cNvSpPr txBox="1"/>
          <p:nvPr/>
        </p:nvSpPr>
        <p:spPr>
          <a:xfrm>
            <a:off x="11747291" y="3996742"/>
            <a:ext cx="9103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Eye Blink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2DBF05-B86F-4AA8-AF78-060DB1F7C3C3}"/>
              </a:ext>
            </a:extLst>
          </p:cNvPr>
          <p:cNvSpPr txBox="1"/>
          <p:nvPr/>
        </p:nvSpPr>
        <p:spPr>
          <a:xfrm>
            <a:off x="11873598" y="5301076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AC3C77-0F08-4103-8DCB-4B0965AF7792}"/>
              </a:ext>
            </a:extLst>
          </p:cNvPr>
          <p:cNvSpPr txBox="1"/>
          <p:nvPr/>
        </p:nvSpPr>
        <p:spPr>
          <a:xfrm>
            <a:off x="11862465" y="5993638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BC61EF-D406-47C2-AD3D-41A3D77C4106}"/>
              </a:ext>
            </a:extLst>
          </p:cNvPr>
          <p:cNvSpPr txBox="1"/>
          <p:nvPr/>
        </p:nvSpPr>
        <p:spPr>
          <a:xfrm>
            <a:off x="11864082" y="6554312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Noise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549113CB-1CB7-4E07-89BD-270AA70043DE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AB998F5-4B88-48EC-9B3A-C7E9A2800E6B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A79E90-ABFA-49A6-A870-30835EB040DD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690EA50-0C4E-4147-9354-B0B7ED1A8A2C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AFC1A2-4229-4BCE-87A1-C00EDE55BB68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10E934-1748-4DE9-9E64-2B49D381AD4D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2F4FEA-51B8-4AC4-883D-3BA6D3077371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39CACAA-DA2A-40CE-B442-831FFB58B64E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9F8FE48-0A00-4008-9663-F0A94B1D36C7}"/>
              </a:ext>
            </a:extLst>
          </p:cNvPr>
          <p:cNvSpPr txBox="1"/>
          <p:nvPr/>
        </p:nvSpPr>
        <p:spPr>
          <a:xfrm>
            <a:off x="6443878" y="685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F85DA7A-AFD8-454D-AE73-FA6E842BA250}"/>
              </a:ext>
            </a:extLst>
          </p:cNvPr>
          <p:cNvSpPr txBox="1"/>
          <p:nvPr/>
        </p:nvSpPr>
        <p:spPr>
          <a:xfrm>
            <a:off x="7350317" y="6862576"/>
            <a:ext cx="26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29D228E-2427-4530-BA30-9E994AEA1FED}"/>
              </a:ext>
            </a:extLst>
          </p:cNvPr>
          <p:cNvSpPr txBox="1"/>
          <p:nvPr/>
        </p:nvSpPr>
        <p:spPr>
          <a:xfrm>
            <a:off x="8254134" y="6852946"/>
            <a:ext cx="2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3AD3C2-CFDC-45F1-AE26-CB3A0D118401}"/>
              </a:ext>
            </a:extLst>
          </p:cNvPr>
          <p:cNvSpPr txBox="1"/>
          <p:nvPr/>
        </p:nvSpPr>
        <p:spPr>
          <a:xfrm>
            <a:off x="9150851" y="68484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6AFA0FA-DDCA-4F78-9B25-64477BA3E2AB}"/>
              </a:ext>
            </a:extLst>
          </p:cNvPr>
          <p:cNvSpPr txBox="1"/>
          <p:nvPr/>
        </p:nvSpPr>
        <p:spPr>
          <a:xfrm>
            <a:off x="10087825" y="6852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3FA9701-EBE8-4F73-A175-22B6809C6668}"/>
              </a:ext>
            </a:extLst>
          </p:cNvPr>
          <p:cNvSpPr txBox="1"/>
          <p:nvPr/>
        </p:nvSpPr>
        <p:spPr>
          <a:xfrm>
            <a:off x="10983934" y="6847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BCD83AF-A38A-4129-9C5A-614B523AEAAA}"/>
              </a:ext>
            </a:extLst>
          </p:cNvPr>
          <p:cNvSpPr txBox="1"/>
          <p:nvPr/>
        </p:nvSpPr>
        <p:spPr>
          <a:xfrm>
            <a:off x="11880043" y="6848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373B0A-982D-42C1-BF5D-F4FBEA359AA2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B31E38C-C2AF-4B5D-9428-4D5824097D95}"/>
              </a:ext>
            </a:extLst>
          </p:cNvPr>
          <p:cNvSpPr txBox="1"/>
          <p:nvPr/>
        </p:nvSpPr>
        <p:spPr>
          <a:xfrm>
            <a:off x="9386780" y="70627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181551" y="3819245"/>
            <a:ext cx="6296800" cy="23096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66442" y="6534776"/>
            <a:ext cx="6608363" cy="17574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576407" y="3855987"/>
            <a:ext cx="6158066" cy="122761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62378" y="5745611"/>
            <a:ext cx="6104198" cy="124399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" t="73866" r="-993" b="16012"/>
          <a:stretch/>
        </p:blipFill>
        <p:spPr>
          <a:xfrm>
            <a:off x="1044351" y="6840000"/>
            <a:ext cx="11384482" cy="824929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>
            <a:cxnSpLocks/>
          </p:cNvCxnSpPr>
          <p:nvPr/>
        </p:nvCxnSpPr>
        <p:spPr>
          <a:xfrm flipH="1">
            <a:off x="12202737" y="5794520"/>
            <a:ext cx="410596" cy="3164355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28027" y="5096412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687C87-B63E-4348-BFE2-70B12FED313D}"/>
              </a:ext>
            </a:extLst>
          </p:cNvPr>
          <p:cNvSpPr/>
          <p:nvPr/>
        </p:nvSpPr>
        <p:spPr>
          <a:xfrm>
            <a:off x="783108" y="7028973"/>
            <a:ext cx="305039" cy="71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6791223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26158" cy="30532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BF3984F-AC73-4088-AD48-32840E8B5027}"/>
              </a:ext>
            </a:extLst>
          </p:cNvPr>
          <p:cNvSpPr txBox="1"/>
          <p:nvPr/>
        </p:nvSpPr>
        <p:spPr>
          <a:xfrm>
            <a:off x="2745616" y="35161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2CBD46-BFCF-4AA7-92F3-C0E969789215}"/>
              </a:ext>
            </a:extLst>
          </p:cNvPr>
          <p:cNvSpPr txBox="1"/>
          <p:nvPr/>
        </p:nvSpPr>
        <p:spPr>
          <a:xfrm>
            <a:off x="9107217" y="34843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EEG </a:t>
            </a:r>
            <a:r>
              <a:rPr lang="de-DE" sz="1800" dirty="0" err="1"/>
              <a:t>artifacts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288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2" grpId="0" animBg="1"/>
      <p:bldP spid="43" grpId="0" animBg="1"/>
      <p:bldP spid="50" grpId="0" animBg="1"/>
      <p:bldP spid="49" grpId="0" animBg="1"/>
      <p:bldP spid="4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9719" r="205" b="5343"/>
          <a:stretch/>
        </p:blipFill>
        <p:spPr>
          <a:xfrm>
            <a:off x="1017939" y="3059286"/>
            <a:ext cx="10588706" cy="52227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7686449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7679904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3624942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052716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207218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059286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015342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6A71B4-7220-4BC0-97B0-C45BA511D979}"/>
              </a:ext>
            </a:extLst>
          </p:cNvPr>
          <p:cNvSpPr/>
          <p:nvPr/>
        </p:nvSpPr>
        <p:spPr>
          <a:xfrm>
            <a:off x="698029" y="2934935"/>
            <a:ext cx="294908" cy="549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5F404C-FCE7-4E9F-8D28-9E935FD48081}"/>
              </a:ext>
            </a:extLst>
          </p:cNvPr>
          <p:cNvSpPr txBox="1"/>
          <p:nvPr/>
        </p:nvSpPr>
        <p:spPr>
          <a:xfrm>
            <a:off x="3137756" y="5096271"/>
            <a:ext cx="19078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Button push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6CC7B8-A045-4098-9958-CEF967F7859A}"/>
              </a:ext>
            </a:extLst>
          </p:cNvPr>
          <p:cNvSpPr txBox="1"/>
          <p:nvPr/>
        </p:nvSpPr>
        <p:spPr>
          <a:xfrm>
            <a:off x="6598543" y="5094802"/>
            <a:ext cx="233487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Visual </a:t>
            </a:r>
            <a:r>
              <a:rPr lang="de-DE" dirty="0" err="1">
                <a:solidFill>
                  <a:schemeClr val="accent5"/>
                </a:solidFill>
              </a:rPr>
              <a:t>stimulus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2D41C6-8C54-42FA-8B04-BA8ACBDCD6F8}"/>
              </a:ext>
            </a:extLst>
          </p:cNvPr>
          <p:cNvSpPr txBox="1"/>
          <p:nvPr/>
        </p:nvSpPr>
        <p:spPr>
          <a:xfrm>
            <a:off x="5757034" y="265535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83BE986-69D5-4770-8C95-F470C3B095E2}"/>
              </a:ext>
            </a:extLst>
          </p:cNvPr>
          <p:cNvSpPr txBox="1"/>
          <p:nvPr/>
        </p:nvSpPr>
        <p:spPr>
          <a:xfrm>
            <a:off x="916359" y="8190828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3D22587-85FE-43E9-AA55-8D29527ABF06}"/>
              </a:ext>
            </a:extLst>
          </p:cNvPr>
          <p:cNvSpPr txBox="1"/>
          <p:nvPr/>
        </p:nvSpPr>
        <p:spPr>
          <a:xfrm>
            <a:off x="2453483" y="8208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9FB887F-0162-4F27-AF60-8F0E8565F2E2}"/>
              </a:ext>
            </a:extLst>
          </p:cNvPr>
          <p:cNvSpPr txBox="1"/>
          <p:nvPr/>
        </p:nvSpPr>
        <p:spPr>
          <a:xfrm>
            <a:off x="4035632" y="819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D8C92E-7592-4239-9DA5-590A9C974B54}"/>
              </a:ext>
            </a:extLst>
          </p:cNvPr>
          <p:cNvSpPr txBox="1"/>
          <p:nvPr/>
        </p:nvSpPr>
        <p:spPr>
          <a:xfrm>
            <a:off x="5611898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37AA2D-99AC-40B9-9DC9-1B0A5CF67094}"/>
              </a:ext>
            </a:extLst>
          </p:cNvPr>
          <p:cNvSpPr txBox="1"/>
          <p:nvPr/>
        </p:nvSpPr>
        <p:spPr>
          <a:xfrm>
            <a:off x="7209159" y="81791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B6636B-929D-463D-8EC0-56F89A85805D}"/>
              </a:ext>
            </a:extLst>
          </p:cNvPr>
          <p:cNvSpPr txBox="1"/>
          <p:nvPr/>
        </p:nvSpPr>
        <p:spPr>
          <a:xfrm>
            <a:off x="8776960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8345FB8-674D-4342-8654-FEDAC0EF7552}"/>
              </a:ext>
            </a:extLst>
          </p:cNvPr>
          <p:cNvSpPr txBox="1"/>
          <p:nvPr/>
        </p:nvSpPr>
        <p:spPr>
          <a:xfrm>
            <a:off x="10334686" y="8178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8AC6F49-8A9D-4CDB-80E1-E55D6E9F0982}"/>
              </a:ext>
            </a:extLst>
          </p:cNvPr>
          <p:cNvSpPr txBox="1"/>
          <p:nvPr/>
        </p:nvSpPr>
        <p:spPr>
          <a:xfrm>
            <a:off x="6158111" y="83638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079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  <p:bldP spid="6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>
            <a:extLst>
              <a:ext uri="{FF2B5EF4-FFF2-40B4-BE49-F238E27FC236}">
                <a16:creationId xmlns:a16="http://schemas.microsoft.com/office/drawing/2014/main" id="{13FB5D3B-5746-4F9A-B82D-BC14D1D8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" t="8668" r="2825" b="5723"/>
          <a:stretch/>
        </p:blipFill>
        <p:spPr>
          <a:xfrm>
            <a:off x="6518083" y="3858407"/>
            <a:ext cx="5970967" cy="3050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Also possible </a:t>
            </a:r>
            <a:r>
              <a:rPr lang="de-DE" sz="1800" dirty="0" err="1"/>
              <a:t>with</a:t>
            </a:r>
            <a:r>
              <a:rPr lang="de-DE" sz="1800" dirty="0"/>
              <a:t> Graph Power ICA: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47F71-7B11-46FF-A7D9-29095EDD622B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914143-0F96-4749-8A4F-C901BD0169AF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9D458A5-0704-4BFC-BB1C-7114C9D8AB1A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198E58F-52FB-4C95-BDEA-BA2DE91AF225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4128E91-A4D1-47EE-B520-3675D1338596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91CF9FB-2923-4DB8-829D-160D9909AB18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B8C36C8-CDF1-4098-BE99-523CF2036FE7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A47786D-180E-475A-B8F3-52E011F7831C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B5D65E1-273A-46EA-AA94-016580E6012E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0965B7C-77DA-4202-89F8-AF97F96E0CA3}"/>
              </a:ext>
            </a:extLst>
          </p:cNvPr>
          <p:cNvSpPr txBox="1"/>
          <p:nvPr/>
        </p:nvSpPr>
        <p:spPr>
          <a:xfrm>
            <a:off x="8653533" y="349404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A0503ED-EC30-4DE9-B9D6-27C6E07E35AD}"/>
              </a:ext>
            </a:extLst>
          </p:cNvPr>
          <p:cNvSpPr txBox="1"/>
          <p:nvPr/>
        </p:nvSpPr>
        <p:spPr>
          <a:xfrm>
            <a:off x="6378262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40EE51C-0E60-4EDC-9B74-523EE7654ED9}"/>
              </a:ext>
            </a:extLst>
          </p:cNvPr>
          <p:cNvSpPr txBox="1"/>
          <p:nvPr/>
        </p:nvSpPr>
        <p:spPr>
          <a:xfrm>
            <a:off x="7285107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A1A0CCC-A9FE-4A9F-A33D-9B1E4423179C}"/>
              </a:ext>
            </a:extLst>
          </p:cNvPr>
          <p:cNvSpPr txBox="1"/>
          <p:nvPr/>
        </p:nvSpPr>
        <p:spPr>
          <a:xfrm>
            <a:off x="8179151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CC9A9D5-ED22-4EB5-89D6-6BFAB4416756}"/>
              </a:ext>
            </a:extLst>
          </p:cNvPr>
          <p:cNvSpPr txBox="1"/>
          <p:nvPr/>
        </p:nvSpPr>
        <p:spPr>
          <a:xfrm>
            <a:off x="9081509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A93FCEA-FA22-45C7-80A7-1D3062501478}"/>
              </a:ext>
            </a:extLst>
          </p:cNvPr>
          <p:cNvSpPr txBox="1"/>
          <p:nvPr/>
        </p:nvSpPr>
        <p:spPr>
          <a:xfrm>
            <a:off x="10010189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D6F8AB7-D52B-4FD1-858D-A51D399A4B5D}"/>
              </a:ext>
            </a:extLst>
          </p:cNvPr>
          <p:cNvSpPr txBox="1"/>
          <p:nvPr/>
        </p:nvSpPr>
        <p:spPr>
          <a:xfrm>
            <a:off x="10916628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36F05D-AEBA-49AC-95D9-F3BEDA47A3D1}"/>
              </a:ext>
            </a:extLst>
          </p:cNvPr>
          <p:cNvSpPr txBox="1"/>
          <p:nvPr/>
        </p:nvSpPr>
        <p:spPr>
          <a:xfrm>
            <a:off x="11842104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19558A0-FBC2-4CA9-B4CC-D8FDB380C423}"/>
              </a:ext>
            </a:extLst>
          </p:cNvPr>
          <p:cNvSpPr txBox="1"/>
          <p:nvPr/>
        </p:nvSpPr>
        <p:spPr>
          <a:xfrm>
            <a:off x="9348259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3F5D861-15E0-4ADA-9422-306704F96C29}"/>
              </a:ext>
            </a:extLst>
          </p:cNvPr>
          <p:cNvSpPr txBox="1"/>
          <p:nvPr/>
        </p:nvSpPr>
        <p:spPr>
          <a:xfrm>
            <a:off x="2797049" y="35052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16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9494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42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B77382-3015-47E6-8D9A-08EF925974A5}"/>
              </a:ext>
            </a:extLst>
          </p:cNvPr>
          <p:cNvSpPr/>
          <p:nvPr/>
        </p:nvSpPr>
        <p:spPr>
          <a:xfrm>
            <a:off x="8795882" y="4540480"/>
            <a:ext cx="1492520" cy="6822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38390DF-628F-4D98-AD52-74CBC228F92F}"/>
              </a:ext>
            </a:extLst>
          </p:cNvPr>
          <p:cNvSpPr/>
          <p:nvPr/>
        </p:nvSpPr>
        <p:spPr>
          <a:xfrm>
            <a:off x="8765028" y="6204141"/>
            <a:ext cx="1365372" cy="2569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ED99C27-0D97-448D-B132-B0855BD7594D}"/>
              </a:ext>
            </a:extLst>
          </p:cNvPr>
          <p:cNvSpPr/>
          <p:nvPr/>
        </p:nvSpPr>
        <p:spPr>
          <a:xfrm>
            <a:off x="6157399" y="6922227"/>
            <a:ext cx="1365372" cy="4361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251ED-5FCA-4A0C-9841-BDB972DB047C}"/>
              </a:ext>
            </a:extLst>
          </p:cNvPr>
          <p:cNvSpPr/>
          <p:nvPr/>
        </p:nvSpPr>
        <p:spPr>
          <a:xfrm rot="2355983">
            <a:off x="5452272" y="6897191"/>
            <a:ext cx="1365372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DA66CB-F5A2-4222-AD4C-E3EA6047AFD7}"/>
              </a:ext>
            </a:extLst>
          </p:cNvPr>
          <p:cNvSpPr/>
          <p:nvPr/>
        </p:nvSpPr>
        <p:spPr>
          <a:xfrm>
            <a:off x="3494915" y="6261786"/>
            <a:ext cx="1815233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E05E117-9B13-419E-B133-A6BBC7DD441E}"/>
              </a:ext>
            </a:extLst>
          </p:cNvPr>
          <p:cNvSpPr/>
          <p:nvPr/>
        </p:nvSpPr>
        <p:spPr>
          <a:xfrm>
            <a:off x="8622357" y="4767263"/>
            <a:ext cx="178743" cy="564357"/>
          </a:xfrm>
          <a:custGeom>
            <a:avLst/>
            <a:gdLst>
              <a:gd name="connsiteX0" fmla="*/ 140654 w 178743"/>
              <a:gd name="connsiteY0" fmla="*/ 44037 h 564357"/>
              <a:gd name="connsiteX1" fmla="*/ 140547 w 178743"/>
              <a:gd name="connsiteY1" fmla="*/ 44041 h 564357"/>
              <a:gd name="connsiteX2" fmla="*/ 140523 w 178743"/>
              <a:gd name="connsiteY2" fmla="*/ 44133 h 564357"/>
              <a:gd name="connsiteX3" fmla="*/ 140643 w 178743"/>
              <a:gd name="connsiteY3" fmla="*/ 44053 h 564357"/>
              <a:gd name="connsiteX4" fmla="*/ 123975 w 178743"/>
              <a:gd name="connsiteY4" fmla="*/ 30957 h 564357"/>
              <a:gd name="connsiteX5" fmla="*/ 135881 w 178743"/>
              <a:gd name="connsiteY5" fmla="*/ 34529 h 564357"/>
              <a:gd name="connsiteX6" fmla="*/ 139453 w 178743"/>
              <a:gd name="connsiteY6" fmla="*/ 38101 h 564357"/>
              <a:gd name="connsiteX7" fmla="*/ 139886 w 178743"/>
              <a:gd name="connsiteY7" fmla="*/ 43778 h 564357"/>
              <a:gd name="connsiteX8" fmla="*/ 137072 w 178743"/>
              <a:gd name="connsiteY8" fmla="*/ 42863 h 564357"/>
              <a:gd name="connsiteX9" fmla="*/ 133500 w 178743"/>
              <a:gd name="connsiteY9" fmla="*/ 39291 h 564357"/>
              <a:gd name="connsiteX10" fmla="*/ 127547 w 178743"/>
              <a:gd name="connsiteY10" fmla="*/ 32148 h 564357"/>
              <a:gd name="connsiteX11" fmla="*/ 123975 w 178743"/>
              <a:gd name="connsiteY11" fmla="*/ 30957 h 564357"/>
              <a:gd name="connsiteX12" fmla="*/ 168495 w 178743"/>
              <a:gd name="connsiteY12" fmla="*/ 25182 h 564357"/>
              <a:gd name="connsiteX13" fmla="*/ 166837 w 178743"/>
              <a:gd name="connsiteY13" fmla="*/ 55960 h 564357"/>
              <a:gd name="connsiteX14" fmla="*/ 162865 w 178743"/>
              <a:gd name="connsiteY14" fmla="*/ 55021 h 564357"/>
              <a:gd name="connsiteX15" fmla="*/ 159523 w 178743"/>
              <a:gd name="connsiteY15" fmla="*/ 53916 h 564357"/>
              <a:gd name="connsiteX16" fmla="*/ 178743 w 178743"/>
              <a:gd name="connsiteY16" fmla="*/ 0 h 564357"/>
              <a:gd name="connsiteX17" fmla="*/ 169477 w 178743"/>
              <a:gd name="connsiteY17" fmla="*/ 22036 h 564357"/>
              <a:gd name="connsiteX18" fmla="*/ 168495 w 178743"/>
              <a:gd name="connsiteY18" fmla="*/ 25182 h 564357"/>
              <a:gd name="connsiteX19" fmla="*/ 168545 w 178743"/>
              <a:gd name="connsiteY19" fmla="*/ 24253 h 564357"/>
              <a:gd name="connsiteX20" fmla="*/ 156721 w 178743"/>
              <a:gd name="connsiteY20" fmla="*/ 52372 h 564357"/>
              <a:gd name="connsiteX21" fmla="*/ 158503 w 178743"/>
              <a:gd name="connsiteY21" fmla="*/ 53579 h 564357"/>
              <a:gd name="connsiteX22" fmla="*/ 159523 w 178743"/>
              <a:gd name="connsiteY22" fmla="*/ 53916 h 564357"/>
              <a:gd name="connsiteX23" fmla="*/ 150 w 178743"/>
              <a:gd name="connsiteY23" fmla="*/ 564357 h 564357"/>
              <a:gd name="connsiteX24" fmla="*/ 150 w 178743"/>
              <a:gd name="connsiteY24" fmla="*/ 482204 h 564357"/>
              <a:gd name="connsiteX25" fmla="*/ 1340 w 178743"/>
              <a:gd name="connsiteY25" fmla="*/ 467916 h 564357"/>
              <a:gd name="connsiteX26" fmla="*/ 3722 w 178743"/>
              <a:gd name="connsiteY26" fmla="*/ 465535 h 564357"/>
              <a:gd name="connsiteX27" fmla="*/ 4912 w 178743"/>
              <a:gd name="connsiteY27" fmla="*/ 461963 h 564357"/>
              <a:gd name="connsiteX28" fmla="*/ 9675 w 178743"/>
              <a:gd name="connsiteY28" fmla="*/ 408385 h 564357"/>
              <a:gd name="connsiteX29" fmla="*/ 16818 w 178743"/>
              <a:gd name="connsiteY29" fmla="*/ 384573 h 564357"/>
              <a:gd name="connsiteX30" fmla="*/ 23962 w 178743"/>
              <a:gd name="connsiteY30" fmla="*/ 378619 h 564357"/>
              <a:gd name="connsiteX31" fmla="*/ 27534 w 178743"/>
              <a:gd name="connsiteY31" fmla="*/ 358379 h 564357"/>
              <a:gd name="connsiteX32" fmla="*/ 28725 w 178743"/>
              <a:gd name="connsiteY32" fmla="*/ 316707 h 564357"/>
              <a:gd name="connsiteX33" fmla="*/ 31106 w 178743"/>
              <a:gd name="connsiteY33" fmla="*/ 310754 h 564357"/>
              <a:gd name="connsiteX34" fmla="*/ 32297 w 178743"/>
              <a:gd name="connsiteY34" fmla="*/ 307182 h 564357"/>
              <a:gd name="connsiteX35" fmla="*/ 35868 w 178743"/>
              <a:gd name="connsiteY35" fmla="*/ 300038 h 564357"/>
              <a:gd name="connsiteX36" fmla="*/ 39440 w 178743"/>
              <a:gd name="connsiteY36" fmla="*/ 298848 h 564357"/>
              <a:gd name="connsiteX37" fmla="*/ 44203 w 178743"/>
              <a:gd name="connsiteY37" fmla="*/ 273844 h 564357"/>
              <a:gd name="connsiteX38" fmla="*/ 46584 w 178743"/>
              <a:gd name="connsiteY38" fmla="*/ 266701 h 564357"/>
              <a:gd name="connsiteX39" fmla="*/ 47775 w 178743"/>
              <a:gd name="connsiteY39" fmla="*/ 259557 h 564357"/>
              <a:gd name="connsiteX40" fmla="*/ 50156 w 178743"/>
              <a:gd name="connsiteY40" fmla="*/ 255985 h 564357"/>
              <a:gd name="connsiteX41" fmla="*/ 51347 w 178743"/>
              <a:gd name="connsiteY41" fmla="*/ 221457 h 564357"/>
              <a:gd name="connsiteX42" fmla="*/ 53728 w 178743"/>
              <a:gd name="connsiteY42" fmla="*/ 217885 h 564357"/>
              <a:gd name="connsiteX43" fmla="*/ 54918 w 178743"/>
              <a:gd name="connsiteY43" fmla="*/ 178594 h 564357"/>
              <a:gd name="connsiteX44" fmla="*/ 58490 w 178743"/>
              <a:gd name="connsiteY44" fmla="*/ 175023 h 564357"/>
              <a:gd name="connsiteX45" fmla="*/ 59681 w 178743"/>
              <a:gd name="connsiteY45" fmla="*/ 171451 h 564357"/>
              <a:gd name="connsiteX46" fmla="*/ 62062 w 178743"/>
              <a:gd name="connsiteY46" fmla="*/ 166688 h 564357"/>
              <a:gd name="connsiteX47" fmla="*/ 63253 w 178743"/>
              <a:gd name="connsiteY47" fmla="*/ 163116 h 564357"/>
              <a:gd name="connsiteX48" fmla="*/ 66825 w 178743"/>
              <a:gd name="connsiteY48" fmla="*/ 154782 h 564357"/>
              <a:gd name="connsiteX49" fmla="*/ 73968 w 178743"/>
              <a:gd name="connsiteY49" fmla="*/ 151210 h 564357"/>
              <a:gd name="connsiteX50" fmla="*/ 81112 w 178743"/>
              <a:gd name="connsiteY50" fmla="*/ 146448 h 564357"/>
              <a:gd name="connsiteX51" fmla="*/ 81941 w 178743"/>
              <a:gd name="connsiteY51" fmla="*/ 145827 h 564357"/>
              <a:gd name="connsiteX52" fmla="*/ 82718 w 178743"/>
              <a:gd name="connsiteY52" fmla="*/ 141897 h 564357"/>
              <a:gd name="connsiteX53" fmla="*/ 84684 w 178743"/>
              <a:gd name="connsiteY53" fmla="*/ 119062 h 564357"/>
              <a:gd name="connsiteX54" fmla="*/ 85874 w 178743"/>
              <a:gd name="connsiteY54" fmla="*/ 115490 h 564357"/>
              <a:gd name="connsiteX55" fmla="*/ 88256 w 178743"/>
              <a:gd name="connsiteY55" fmla="*/ 107156 h 564357"/>
              <a:gd name="connsiteX56" fmla="*/ 89446 w 178743"/>
              <a:gd name="connsiteY56" fmla="*/ 103584 h 564357"/>
              <a:gd name="connsiteX57" fmla="*/ 91827 w 178743"/>
              <a:gd name="connsiteY57" fmla="*/ 100012 h 564357"/>
              <a:gd name="connsiteX58" fmla="*/ 93018 w 178743"/>
              <a:gd name="connsiteY58" fmla="*/ 86915 h 564357"/>
              <a:gd name="connsiteX59" fmla="*/ 95399 w 178743"/>
              <a:gd name="connsiteY59" fmla="*/ 83343 h 564357"/>
              <a:gd name="connsiteX60" fmla="*/ 98971 w 178743"/>
              <a:gd name="connsiteY60" fmla="*/ 72628 h 564357"/>
              <a:gd name="connsiteX61" fmla="*/ 107306 w 178743"/>
              <a:gd name="connsiteY61" fmla="*/ 65484 h 564357"/>
              <a:gd name="connsiteX62" fmla="*/ 110877 w 178743"/>
              <a:gd name="connsiteY62" fmla="*/ 61912 h 564357"/>
              <a:gd name="connsiteX63" fmla="*/ 116831 w 178743"/>
              <a:gd name="connsiteY63" fmla="*/ 60721 h 564357"/>
              <a:gd name="connsiteX64" fmla="*/ 120402 w 178743"/>
              <a:gd name="connsiteY64" fmla="*/ 57150 h 564357"/>
              <a:gd name="connsiteX65" fmla="*/ 122784 w 178743"/>
              <a:gd name="connsiteY65" fmla="*/ 53578 h 564357"/>
              <a:gd name="connsiteX66" fmla="*/ 129927 w 178743"/>
              <a:gd name="connsiteY66" fmla="*/ 52387 h 564357"/>
              <a:gd name="connsiteX67" fmla="*/ 133499 w 178743"/>
              <a:gd name="connsiteY67" fmla="*/ 48815 h 564357"/>
              <a:gd name="connsiteX68" fmla="*/ 139942 w 178743"/>
              <a:gd name="connsiteY68" fmla="*/ 44520 h 564357"/>
              <a:gd name="connsiteX69" fmla="*/ 139886 w 178743"/>
              <a:gd name="connsiteY69" fmla="*/ 43778 h 564357"/>
              <a:gd name="connsiteX70" fmla="*/ 140659 w 178743"/>
              <a:gd name="connsiteY70" fmla="*/ 44030 h 564357"/>
              <a:gd name="connsiteX71" fmla="*/ 143024 w 178743"/>
              <a:gd name="connsiteY71" fmla="*/ 40481 h 564357"/>
              <a:gd name="connsiteX72" fmla="*/ 148977 w 178743"/>
              <a:gd name="connsiteY72" fmla="*/ 34528 h 564357"/>
              <a:gd name="connsiteX73" fmla="*/ 150168 w 178743"/>
              <a:gd name="connsiteY73" fmla="*/ 29765 h 564357"/>
              <a:gd name="connsiteX74" fmla="*/ 160884 w 178743"/>
              <a:gd name="connsiteY74" fmla="*/ 20240 h 564357"/>
              <a:gd name="connsiteX75" fmla="*/ 166837 w 178743"/>
              <a:gd name="connsiteY75" fmla="*/ 9525 h 564357"/>
              <a:gd name="connsiteX76" fmla="*/ 169118 w 178743"/>
              <a:gd name="connsiteY76" fmla="*/ 8765 h 564357"/>
              <a:gd name="connsiteX77" fmla="*/ 169106 w 178743"/>
              <a:gd name="connsiteY77" fmla="*/ 6329 h 564357"/>
              <a:gd name="connsiteX78" fmla="*/ 169348 w 178743"/>
              <a:gd name="connsiteY78" fmla="*/ 8688 h 564357"/>
              <a:gd name="connsiteX79" fmla="*/ 170409 w 178743"/>
              <a:gd name="connsiteY79" fmla="*/ 8334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8743" h="564357">
                <a:moveTo>
                  <a:pt x="140654" y="44037"/>
                </a:moveTo>
                <a:lnTo>
                  <a:pt x="140547" y="44041"/>
                </a:lnTo>
                <a:lnTo>
                  <a:pt x="140523" y="44133"/>
                </a:lnTo>
                <a:lnTo>
                  <a:pt x="140643" y="44053"/>
                </a:lnTo>
                <a:close/>
                <a:moveTo>
                  <a:pt x="123975" y="30957"/>
                </a:moveTo>
                <a:cubicBezTo>
                  <a:pt x="129198" y="33568"/>
                  <a:pt x="130302" y="33413"/>
                  <a:pt x="135881" y="34529"/>
                </a:cubicBezTo>
                <a:cubicBezTo>
                  <a:pt x="137072" y="35720"/>
                  <a:pt x="139386" y="36418"/>
                  <a:pt x="139453" y="38101"/>
                </a:cubicBezTo>
                <a:lnTo>
                  <a:pt x="139886" y="43778"/>
                </a:lnTo>
                <a:lnTo>
                  <a:pt x="137072" y="42863"/>
                </a:lnTo>
                <a:cubicBezTo>
                  <a:pt x="135881" y="41672"/>
                  <a:pt x="134578" y="40585"/>
                  <a:pt x="133500" y="39291"/>
                </a:cubicBezTo>
                <a:cubicBezTo>
                  <a:pt x="130756" y="35998"/>
                  <a:pt x="131457" y="34755"/>
                  <a:pt x="127547" y="32148"/>
                </a:cubicBezTo>
                <a:cubicBezTo>
                  <a:pt x="126503" y="31452"/>
                  <a:pt x="122852" y="30396"/>
                  <a:pt x="123975" y="30957"/>
                </a:cubicBezTo>
                <a:close/>
                <a:moveTo>
                  <a:pt x="168495" y="25182"/>
                </a:moveTo>
                <a:lnTo>
                  <a:pt x="166837" y="55960"/>
                </a:lnTo>
                <a:cubicBezTo>
                  <a:pt x="166802" y="56197"/>
                  <a:pt x="164866" y="55651"/>
                  <a:pt x="162865" y="55021"/>
                </a:cubicBezTo>
                <a:lnTo>
                  <a:pt x="159523" y="53916"/>
                </a:lnTo>
                <a:close/>
                <a:moveTo>
                  <a:pt x="178743" y="0"/>
                </a:moveTo>
                <a:lnTo>
                  <a:pt x="169477" y="22036"/>
                </a:lnTo>
                <a:lnTo>
                  <a:pt x="168495" y="25182"/>
                </a:lnTo>
                <a:lnTo>
                  <a:pt x="168545" y="24253"/>
                </a:lnTo>
                <a:lnTo>
                  <a:pt x="156721" y="52372"/>
                </a:lnTo>
                <a:lnTo>
                  <a:pt x="158503" y="53579"/>
                </a:lnTo>
                <a:lnTo>
                  <a:pt x="159523" y="53916"/>
                </a:lnTo>
                <a:lnTo>
                  <a:pt x="150" y="564357"/>
                </a:lnTo>
                <a:cubicBezTo>
                  <a:pt x="150" y="536973"/>
                  <a:pt x="-188" y="509586"/>
                  <a:pt x="150" y="482204"/>
                </a:cubicBezTo>
                <a:cubicBezTo>
                  <a:pt x="209" y="477425"/>
                  <a:pt x="339" y="472589"/>
                  <a:pt x="1340" y="467916"/>
                </a:cubicBezTo>
                <a:cubicBezTo>
                  <a:pt x="1575" y="466818"/>
                  <a:pt x="3144" y="466498"/>
                  <a:pt x="3722" y="465535"/>
                </a:cubicBezTo>
                <a:cubicBezTo>
                  <a:pt x="4368" y="464459"/>
                  <a:pt x="4515" y="463154"/>
                  <a:pt x="4912" y="461963"/>
                </a:cubicBezTo>
                <a:cubicBezTo>
                  <a:pt x="23106" y="449835"/>
                  <a:pt x="3458" y="464341"/>
                  <a:pt x="9675" y="408385"/>
                </a:cubicBezTo>
                <a:cubicBezTo>
                  <a:pt x="10590" y="400149"/>
                  <a:pt x="14437" y="392510"/>
                  <a:pt x="16818" y="384573"/>
                </a:cubicBezTo>
                <a:cubicBezTo>
                  <a:pt x="19286" y="382927"/>
                  <a:pt x="22326" y="381237"/>
                  <a:pt x="23962" y="378619"/>
                </a:cubicBezTo>
                <a:cubicBezTo>
                  <a:pt x="27625" y="372757"/>
                  <a:pt x="27266" y="364670"/>
                  <a:pt x="27534" y="358379"/>
                </a:cubicBezTo>
                <a:cubicBezTo>
                  <a:pt x="28125" y="344495"/>
                  <a:pt x="28328" y="330598"/>
                  <a:pt x="28725" y="316707"/>
                </a:cubicBezTo>
                <a:cubicBezTo>
                  <a:pt x="29519" y="314723"/>
                  <a:pt x="30356" y="312755"/>
                  <a:pt x="31106" y="310754"/>
                </a:cubicBezTo>
                <a:cubicBezTo>
                  <a:pt x="31547" y="309579"/>
                  <a:pt x="31736" y="308305"/>
                  <a:pt x="32297" y="307182"/>
                </a:cubicBezTo>
                <a:cubicBezTo>
                  <a:pt x="36909" y="297957"/>
                  <a:pt x="32879" y="309009"/>
                  <a:pt x="35868" y="300038"/>
                </a:cubicBezTo>
                <a:cubicBezTo>
                  <a:pt x="37059" y="299641"/>
                  <a:pt x="38476" y="299651"/>
                  <a:pt x="39440" y="298848"/>
                </a:cubicBezTo>
                <a:cubicBezTo>
                  <a:pt x="47033" y="292521"/>
                  <a:pt x="43012" y="282978"/>
                  <a:pt x="44203" y="273844"/>
                </a:cubicBezTo>
                <a:cubicBezTo>
                  <a:pt x="44528" y="271355"/>
                  <a:pt x="45975" y="269136"/>
                  <a:pt x="46584" y="266701"/>
                </a:cubicBezTo>
                <a:cubicBezTo>
                  <a:pt x="47170" y="264359"/>
                  <a:pt x="47378" y="261938"/>
                  <a:pt x="47775" y="259557"/>
                </a:cubicBezTo>
                <a:cubicBezTo>
                  <a:pt x="48569" y="258366"/>
                  <a:pt x="50022" y="257410"/>
                  <a:pt x="50156" y="255985"/>
                </a:cubicBezTo>
                <a:cubicBezTo>
                  <a:pt x="51231" y="244519"/>
                  <a:pt x="50272" y="232923"/>
                  <a:pt x="51347" y="221457"/>
                </a:cubicBezTo>
                <a:cubicBezTo>
                  <a:pt x="51481" y="220032"/>
                  <a:pt x="53609" y="219311"/>
                  <a:pt x="53728" y="217885"/>
                </a:cubicBezTo>
                <a:cubicBezTo>
                  <a:pt x="54816" y="204827"/>
                  <a:pt x="54521" y="191691"/>
                  <a:pt x="54918" y="178594"/>
                </a:cubicBezTo>
                <a:cubicBezTo>
                  <a:pt x="56109" y="177404"/>
                  <a:pt x="57556" y="176424"/>
                  <a:pt x="58490" y="175023"/>
                </a:cubicBezTo>
                <a:cubicBezTo>
                  <a:pt x="59186" y="173979"/>
                  <a:pt x="59187" y="172605"/>
                  <a:pt x="59681" y="171451"/>
                </a:cubicBezTo>
                <a:cubicBezTo>
                  <a:pt x="60380" y="169820"/>
                  <a:pt x="61363" y="168319"/>
                  <a:pt x="62062" y="166688"/>
                </a:cubicBezTo>
                <a:cubicBezTo>
                  <a:pt x="62556" y="165534"/>
                  <a:pt x="62692" y="164239"/>
                  <a:pt x="63253" y="163116"/>
                </a:cubicBezTo>
                <a:cubicBezTo>
                  <a:pt x="67364" y="154894"/>
                  <a:pt x="64346" y="164692"/>
                  <a:pt x="66825" y="154782"/>
                </a:cubicBezTo>
                <a:cubicBezTo>
                  <a:pt x="71441" y="151705"/>
                  <a:pt x="69040" y="152854"/>
                  <a:pt x="73968" y="151210"/>
                </a:cubicBezTo>
                <a:cubicBezTo>
                  <a:pt x="76683" y="150305"/>
                  <a:pt x="78767" y="148089"/>
                  <a:pt x="81112" y="146448"/>
                </a:cubicBezTo>
                <a:lnTo>
                  <a:pt x="81941" y="145827"/>
                </a:lnTo>
                <a:lnTo>
                  <a:pt x="82718" y="141897"/>
                </a:lnTo>
                <a:cubicBezTo>
                  <a:pt x="82650" y="140218"/>
                  <a:pt x="82641" y="136087"/>
                  <a:pt x="84684" y="119062"/>
                </a:cubicBezTo>
                <a:cubicBezTo>
                  <a:pt x="84834" y="117816"/>
                  <a:pt x="85513" y="116692"/>
                  <a:pt x="85874" y="115490"/>
                </a:cubicBezTo>
                <a:cubicBezTo>
                  <a:pt x="86704" y="112723"/>
                  <a:pt x="87426" y="109923"/>
                  <a:pt x="88256" y="107156"/>
                </a:cubicBezTo>
                <a:cubicBezTo>
                  <a:pt x="88617" y="105954"/>
                  <a:pt x="88885" y="104707"/>
                  <a:pt x="89446" y="103584"/>
                </a:cubicBezTo>
                <a:cubicBezTo>
                  <a:pt x="90086" y="102304"/>
                  <a:pt x="91033" y="101203"/>
                  <a:pt x="91827" y="100012"/>
                </a:cubicBezTo>
                <a:cubicBezTo>
                  <a:pt x="92224" y="95646"/>
                  <a:pt x="92099" y="91201"/>
                  <a:pt x="93018" y="86915"/>
                </a:cubicBezTo>
                <a:cubicBezTo>
                  <a:pt x="93318" y="85516"/>
                  <a:pt x="94849" y="84664"/>
                  <a:pt x="95399" y="83343"/>
                </a:cubicBezTo>
                <a:cubicBezTo>
                  <a:pt x="96847" y="79868"/>
                  <a:pt x="96309" y="75290"/>
                  <a:pt x="98971" y="72628"/>
                </a:cubicBezTo>
                <a:cubicBezTo>
                  <a:pt x="107841" y="63758"/>
                  <a:pt x="96606" y="74656"/>
                  <a:pt x="107306" y="65484"/>
                </a:cubicBezTo>
                <a:cubicBezTo>
                  <a:pt x="108584" y="64388"/>
                  <a:pt x="109371" y="62665"/>
                  <a:pt x="110877" y="61912"/>
                </a:cubicBezTo>
                <a:cubicBezTo>
                  <a:pt x="112687" y="61007"/>
                  <a:pt x="114846" y="61118"/>
                  <a:pt x="116831" y="60721"/>
                </a:cubicBezTo>
                <a:cubicBezTo>
                  <a:pt x="118021" y="59531"/>
                  <a:pt x="119324" y="58443"/>
                  <a:pt x="120402" y="57150"/>
                </a:cubicBezTo>
                <a:cubicBezTo>
                  <a:pt x="121318" y="56051"/>
                  <a:pt x="121504" y="54218"/>
                  <a:pt x="122784" y="53578"/>
                </a:cubicBezTo>
                <a:cubicBezTo>
                  <a:pt x="124943" y="52498"/>
                  <a:pt x="127546" y="52784"/>
                  <a:pt x="129927" y="52387"/>
                </a:cubicBezTo>
                <a:cubicBezTo>
                  <a:pt x="131118" y="51196"/>
                  <a:pt x="132170" y="49849"/>
                  <a:pt x="133499" y="48815"/>
                </a:cubicBezTo>
                <a:lnTo>
                  <a:pt x="139942" y="44520"/>
                </a:lnTo>
                <a:lnTo>
                  <a:pt x="139886" y="43778"/>
                </a:lnTo>
                <a:lnTo>
                  <a:pt x="140659" y="44030"/>
                </a:lnTo>
                <a:lnTo>
                  <a:pt x="143024" y="40481"/>
                </a:lnTo>
                <a:cubicBezTo>
                  <a:pt x="144872" y="38369"/>
                  <a:pt x="148977" y="34528"/>
                  <a:pt x="148977" y="34528"/>
                </a:cubicBezTo>
                <a:cubicBezTo>
                  <a:pt x="149374" y="32940"/>
                  <a:pt x="149229" y="31106"/>
                  <a:pt x="150168" y="29765"/>
                </a:cubicBezTo>
                <a:cubicBezTo>
                  <a:pt x="153737" y="24667"/>
                  <a:pt x="156459" y="23190"/>
                  <a:pt x="160884" y="20240"/>
                </a:cubicBezTo>
                <a:cubicBezTo>
                  <a:pt x="161932" y="17094"/>
                  <a:pt x="163764" y="10550"/>
                  <a:pt x="166837" y="9525"/>
                </a:cubicBezTo>
                <a:lnTo>
                  <a:pt x="169118" y="8765"/>
                </a:lnTo>
                <a:lnTo>
                  <a:pt x="169106" y="6329"/>
                </a:lnTo>
                <a:lnTo>
                  <a:pt x="169348" y="8688"/>
                </a:lnTo>
                <a:lnTo>
                  <a:pt x="170409" y="8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7A5B608-1A39-4E98-BC6A-2E940C96D594}"/>
              </a:ext>
            </a:extLst>
          </p:cNvPr>
          <p:cNvSpPr/>
          <p:nvPr/>
        </p:nvSpPr>
        <p:spPr>
          <a:xfrm>
            <a:off x="8559404" y="5204221"/>
            <a:ext cx="263128" cy="241697"/>
          </a:xfrm>
          <a:custGeom>
            <a:avLst/>
            <a:gdLst>
              <a:gd name="connsiteX0" fmla="*/ 263128 w 263128"/>
              <a:gd name="connsiteY0" fmla="*/ 0 h 241697"/>
              <a:gd name="connsiteX1" fmla="*/ 248841 w 263128"/>
              <a:gd name="connsiteY1" fmla="*/ 1190 h 241697"/>
              <a:gd name="connsiteX2" fmla="*/ 245269 w 263128"/>
              <a:gd name="connsiteY2" fmla="*/ 2381 h 241697"/>
              <a:gd name="connsiteX3" fmla="*/ 211932 w 263128"/>
              <a:gd name="connsiteY3" fmla="*/ 4762 h 241697"/>
              <a:gd name="connsiteX4" fmla="*/ 204788 w 263128"/>
              <a:gd name="connsiteY4" fmla="*/ 5953 h 241697"/>
              <a:gd name="connsiteX5" fmla="*/ 188119 w 263128"/>
              <a:gd name="connsiteY5" fmla="*/ 8334 h 241697"/>
              <a:gd name="connsiteX6" fmla="*/ 182166 w 263128"/>
              <a:gd name="connsiteY6" fmla="*/ 9525 h 241697"/>
              <a:gd name="connsiteX7" fmla="*/ 175022 w 263128"/>
              <a:gd name="connsiteY7" fmla="*/ 14287 h 241697"/>
              <a:gd name="connsiteX8" fmla="*/ 171450 w 263128"/>
              <a:gd name="connsiteY8" fmla="*/ 17859 h 241697"/>
              <a:gd name="connsiteX9" fmla="*/ 166688 w 263128"/>
              <a:gd name="connsiteY9" fmla="*/ 21431 h 241697"/>
              <a:gd name="connsiteX10" fmla="*/ 159544 w 263128"/>
              <a:gd name="connsiteY10" fmla="*/ 26194 h 241697"/>
              <a:gd name="connsiteX11" fmla="*/ 158353 w 263128"/>
              <a:gd name="connsiteY11" fmla="*/ 29765 h 241697"/>
              <a:gd name="connsiteX12" fmla="*/ 154782 w 263128"/>
              <a:gd name="connsiteY12" fmla="*/ 32147 h 241697"/>
              <a:gd name="connsiteX13" fmla="*/ 147638 w 263128"/>
              <a:gd name="connsiteY13" fmla="*/ 38100 h 241697"/>
              <a:gd name="connsiteX14" fmla="*/ 141685 w 263128"/>
              <a:gd name="connsiteY14" fmla="*/ 52387 h 241697"/>
              <a:gd name="connsiteX15" fmla="*/ 139303 w 263128"/>
              <a:gd name="connsiteY15" fmla="*/ 58340 h 241697"/>
              <a:gd name="connsiteX16" fmla="*/ 133350 w 263128"/>
              <a:gd name="connsiteY16" fmla="*/ 63103 h 241697"/>
              <a:gd name="connsiteX17" fmla="*/ 128588 w 263128"/>
              <a:gd name="connsiteY17" fmla="*/ 70247 h 241697"/>
              <a:gd name="connsiteX18" fmla="*/ 127397 w 263128"/>
              <a:gd name="connsiteY18" fmla="*/ 75009 h 241697"/>
              <a:gd name="connsiteX19" fmla="*/ 120253 w 263128"/>
              <a:gd name="connsiteY19" fmla="*/ 79772 h 241697"/>
              <a:gd name="connsiteX20" fmla="*/ 119063 w 263128"/>
              <a:gd name="connsiteY20" fmla="*/ 83344 h 241697"/>
              <a:gd name="connsiteX21" fmla="*/ 111919 w 263128"/>
              <a:gd name="connsiteY21" fmla="*/ 90487 h 241697"/>
              <a:gd name="connsiteX22" fmla="*/ 108347 w 263128"/>
              <a:gd name="connsiteY22" fmla="*/ 94059 h 241697"/>
              <a:gd name="connsiteX23" fmla="*/ 104775 w 263128"/>
              <a:gd name="connsiteY23" fmla="*/ 97631 h 241697"/>
              <a:gd name="connsiteX24" fmla="*/ 101203 w 263128"/>
              <a:gd name="connsiteY24" fmla="*/ 101203 h 241697"/>
              <a:gd name="connsiteX25" fmla="*/ 96441 w 263128"/>
              <a:gd name="connsiteY25" fmla="*/ 109537 h 241697"/>
              <a:gd name="connsiteX26" fmla="*/ 95250 w 263128"/>
              <a:gd name="connsiteY26" fmla="*/ 113109 h 241697"/>
              <a:gd name="connsiteX27" fmla="*/ 89297 w 263128"/>
              <a:gd name="connsiteY27" fmla="*/ 119062 h 241697"/>
              <a:gd name="connsiteX28" fmla="*/ 88107 w 263128"/>
              <a:gd name="connsiteY28" fmla="*/ 122634 h 241697"/>
              <a:gd name="connsiteX29" fmla="*/ 83344 w 263128"/>
              <a:gd name="connsiteY29" fmla="*/ 127397 h 241697"/>
              <a:gd name="connsiteX30" fmla="*/ 80963 w 263128"/>
              <a:gd name="connsiteY30" fmla="*/ 133350 h 241697"/>
              <a:gd name="connsiteX31" fmla="*/ 77391 w 263128"/>
              <a:gd name="connsiteY31" fmla="*/ 136922 h 241697"/>
              <a:gd name="connsiteX32" fmla="*/ 75010 w 263128"/>
              <a:gd name="connsiteY32" fmla="*/ 141684 h 241697"/>
              <a:gd name="connsiteX33" fmla="*/ 71438 w 263128"/>
              <a:gd name="connsiteY33" fmla="*/ 145256 h 241697"/>
              <a:gd name="connsiteX34" fmla="*/ 69057 w 263128"/>
              <a:gd name="connsiteY34" fmla="*/ 148828 h 241697"/>
              <a:gd name="connsiteX35" fmla="*/ 67866 w 263128"/>
              <a:gd name="connsiteY35" fmla="*/ 154781 h 241697"/>
              <a:gd name="connsiteX36" fmla="*/ 64294 w 263128"/>
              <a:gd name="connsiteY36" fmla="*/ 161925 h 241697"/>
              <a:gd name="connsiteX37" fmla="*/ 63103 w 263128"/>
              <a:gd name="connsiteY37" fmla="*/ 169069 h 241697"/>
              <a:gd name="connsiteX38" fmla="*/ 59532 w 263128"/>
              <a:gd name="connsiteY38" fmla="*/ 173831 h 241697"/>
              <a:gd name="connsiteX39" fmla="*/ 57150 w 263128"/>
              <a:gd name="connsiteY39" fmla="*/ 177403 h 241697"/>
              <a:gd name="connsiteX40" fmla="*/ 53578 w 263128"/>
              <a:gd name="connsiteY40" fmla="*/ 180975 h 241697"/>
              <a:gd name="connsiteX41" fmla="*/ 48816 w 263128"/>
              <a:gd name="connsiteY41" fmla="*/ 192881 h 241697"/>
              <a:gd name="connsiteX42" fmla="*/ 45244 w 263128"/>
              <a:gd name="connsiteY42" fmla="*/ 195262 h 241697"/>
              <a:gd name="connsiteX43" fmla="*/ 42863 w 263128"/>
              <a:gd name="connsiteY43" fmla="*/ 198834 h 241697"/>
              <a:gd name="connsiteX44" fmla="*/ 39291 w 263128"/>
              <a:gd name="connsiteY44" fmla="*/ 201215 h 241697"/>
              <a:gd name="connsiteX45" fmla="*/ 33338 w 263128"/>
              <a:gd name="connsiteY45" fmla="*/ 205978 h 241697"/>
              <a:gd name="connsiteX46" fmla="*/ 30957 w 263128"/>
              <a:gd name="connsiteY46" fmla="*/ 209550 h 241697"/>
              <a:gd name="connsiteX47" fmla="*/ 23813 w 263128"/>
              <a:gd name="connsiteY47" fmla="*/ 215503 h 241697"/>
              <a:gd name="connsiteX48" fmla="*/ 19050 w 263128"/>
              <a:gd name="connsiteY48" fmla="*/ 221456 h 241697"/>
              <a:gd name="connsiteX49" fmla="*/ 16669 w 263128"/>
              <a:gd name="connsiteY49" fmla="*/ 225028 h 241697"/>
              <a:gd name="connsiteX50" fmla="*/ 9525 w 263128"/>
              <a:gd name="connsiteY50" fmla="*/ 230981 h 241697"/>
              <a:gd name="connsiteX51" fmla="*/ 4763 w 263128"/>
              <a:gd name="connsiteY51" fmla="*/ 238125 h 241697"/>
              <a:gd name="connsiteX52" fmla="*/ 0 w 263128"/>
              <a:gd name="connsiteY52" fmla="*/ 241697 h 24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3128" h="241697">
                <a:moveTo>
                  <a:pt x="263128" y="0"/>
                </a:moveTo>
                <a:cubicBezTo>
                  <a:pt x="258366" y="397"/>
                  <a:pt x="253578" y="558"/>
                  <a:pt x="248841" y="1190"/>
                </a:cubicBezTo>
                <a:cubicBezTo>
                  <a:pt x="247597" y="1356"/>
                  <a:pt x="246518" y="2260"/>
                  <a:pt x="245269" y="2381"/>
                </a:cubicBezTo>
                <a:cubicBezTo>
                  <a:pt x="234180" y="3454"/>
                  <a:pt x="223044" y="3968"/>
                  <a:pt x="211932" y="4762"/>
                </a:cubicBezTo>
                <a:lnTo>
                  <a:pt x="204788" y="5953"/>
                </a:lnTo>
                <a:lnTo>
                  <a:pt x="188119" y="8334"/>
                </a:lnTo>
                <a:cubicBezTo>
                  <a:pt x="186120" y="8650"/>
                  <a:pt x="184150" y="9128"/>
                  <a:pt x="182166" y="9525"/>
                </a:cubicBezTo>
                <a:cubicBezTo>
                  <a:pt x="179800" y="16621"/>
                  <a:pt x="183068" y="10264"/>
                  <a:pt x="175022" y="14287"/>
                </a:cubicBezTo>
                <a:cubicBezTo>
                  <a:pt x="173516" y="15040"/>
                  <a:pt x="172728" y="16763"/>
                  <a:pt x="171450" y="17859"/>
                </a:cubicBezTo>
                <a:cubicBezTo>
                  <a:pt x="169943" y="19150"/>
                  <a:pt x="168314" y="20293"/>
                  <a:pt x="166688" y="21431"/>
                </a:cubicBezTo>
                <a:cubicBezTo>
                  <a:pt x="164343" y="23072"/>
                  <a:pt x="159544" y="26194"/>
                  <a:pt x="159544" y="26194"/>
                </a:cubicBezTo>
                <a:cubicBezTo>
                  <a:pt x="159147" y="27384"/>
                  <a:pt x="159137" y="28785"/>
                  <a:pt x="158353" y="29765"/>
                </a:cubicBezTo>
                <a:cubicBezTo>
                  <a:pt x="157459" y="30882"/>
                  <a:pt x="155881" y="31231"/>
                  <a:pt x="154782" y="32147"/>
                </a:cubicBezTo>
                <a:cubicBezTo>
                  <a:pt x="145628" y="39777"/>
                  <a:pt x="156494" y="32197"/>
                  <a:pt x="147638" y="38100"/>
                </a:cubicBezTo>
                <a:cubicBezTo>
                  <a:pt x="143311" y="51083"/>
                  <a:pt x="147551" y="39485"/>
                  <a:pt x="141685" y="52387"/>
                </a:cubicBezTo>
                <a:cubicBezTo>
                  <a:pt x="140800" y="54333"/>
                  <a:pt x="140615" y="56653"/>
                  <a:pt x="139303" y="58340"/>
                </a:cubicBezTo>
                <a:cubicBezTo>
                  <a:pt x="137743" y="60346"/>
                  <a:pt x="135050" y="61214"/>
                  <a:pt x="133350" y="63103"/>
                </a:cubicBezTo>
                <a:cubicBezTo>
                  <a:pt x="131436" y="65230"/>
                  <a:pt x="128588" y="70247"/>
                  <a:pt x="128588" y="70247"/>
                </a:cubicBezTo>
                <a:cubicBezTo>
                  <a:pt x="128191" y="71834"/>
                  <a:pt x="128475" y="73778"/>
                  <a:pt x="127397" y="75009"/>
                </a:cubicBezTo>
                <a:cubicBezTo>
                  <a:pt x="125512" y="77163"/>
                  <a:pt x="120253" y="79772"/>
                  <a:pt x="120253" y="79772"/>
                </a:cubicBezTo>
                <a:cubicBezTo>
                  <a:pt x="119856" y="80963"/>
                  <a:pt x="119834" y="82353"/>
                  <a:pt x="119063" y="83344"/>
                </a:cubicBezTo>
                <a:cubicBezTo>
                  <a:pt x="116996" y="86002"/>
                  <a:pt x="114300" y="88106"/>
                  <a:pt x="111919" y="90487"/>
                </a:cubicBezTo>
                <a:lnTo>
                  <a:pt x="108347" y="94059"/>
                </a:lnTo>
                <a:lnTo>
                  <a:pt x="104775" y="97631"/>
                </a:lnTo>
                <a:lnTo>
                  <a:pt x="101203" y="101203"/>
                </a:lnTo>
                <a:cubicBezTo>
                  <a:pt x="98476" y="109390"/>
                  <a:pt x="102205" y="99451"/>
                  <a:pt x="96441" y="109537"/>
                </a:cubicBezTo>
                <a:cubicBezTo>
                  <a:pt x="95818" y="110627"/>
                  <a:pt x="95811" y="111986"/>
                  <a:pt x="95250" y="113109"/>
                </a:cubicBezTo>
                <a:cubicBezTo>
                  <a:pt x="93265" y="117078"/>
                  <a:pt x="92870" y="116681"/>
                  <a:pt x="89297" y="119062"/>
                </a:cubicBezTo>
                <a:cubicBezTo>
                  <a:pt x="88900" y="120253"/>
                  <a:pt x="88836" y="121613"/>
                  <a:pt x="88107" y="122634"/>
                </a:cubicBezTo>
                <a:cubicBezTo>
                  <a:pt x="86802" y="124461"/>
                  <a:pt x="83344" y="127397"/>
                  <a:pt x="83344" y="127397"/>
                </a:cubicBezTo>
                <a:cubicBezTo>
                  <a:pt x="82550" y="129381"/>
                  <a:pt x="82096" y="131538"/>
                  <a:pt x="80963" y="133350"/>
                </a:cubicBezTo>
                <a:cubicBezTo>
                  <a:pt x="80071" y="134778"/>
                  <a:pt x="78370" y="135552"/>
                  <a:pt x="77391" y="136922"/>
                </a:cubicBezTo>
                <a:cubicBezTo>
                  <a:pt x="76359" y="138366"/>
                  <a:pt x="76042" y="140240"/>
                  <a:pt x="75010" y="141684"/>
                </a:cubicBezTo>
                <a:cubicBezTo>
                  <a:pt x="74031" y="143054"/>
                  <a:pt x="72516" y="143962"/>
                  <a:pt x="71438" y="145256"/>
                </a:cubicBezTo>
                <a:cubicBezTo>
                  <a:pt x="70522" y="146355"/>
                  <a:pt x="69851" y="147637"/>
                  <a:pt x="69057" y="148828"/>
                </a:cubicBezTo>
                <a:cubicBezTo>
                  <a:pt x="68660" y="150812"/>
                  <a:pt x="68577" y="152886"/>
                  <a:pt x="67866" y="154781"/>
                </a:cubicBezTo>
                <a:cubicBezTo>
                  <a:pt x="64364" y="164120"/>
                  <a:pt x="66311" y="152853"/>
                  <a:pt x="64294" y="161925"/>
                </a:cubicBezTo>
                <a:cubicBezTo>
                  <a:pt x="63770" y="164282"/>
                  <a:pt x="64000" y="166827"/>
                  <a:pt x="63103" y="169069"/>
                </a:cubicBezTo>
                <a:cubicBezTo>
                  <a:pt x="62366" y="170911"/>
                  <a:pt x="60685" y="172217"/>
                  <a:pt x="59532" y="173831"/>
                </a:cubicBezTo>
                <a:cubicBezTo>
                  <a:pt x="58700" y="174996"/>
                  <a:pt x="58066" y="176304"/>
                  <a:pt x="57150" y="177403"/>
                </a:cubicBezTo>
                <a:cubicBezTo>
                  <a:pt x="56072" y="178697"/>
                  <a:pt x="54557" y="179605"/>
                  <a:pt x="53578" y="180975"/>
                </a:cubicBezTo>
                <a:cubicBezTo>
                  <a:pt x="46022" y="191553"/>
                  <a:pt x="57490" y="179003"/>
                  <a:pt x="48816" y="192881"/>
                </a:cubicBezTo>
                <a:cubicBezTo>
                  <a:pt x="48058" y="194094"/>
                  <a:pt x="46435" y="194468"/>
                  <a:pt x="45244" y="195262"/>
                </a:cubicBezTo>
                <a:cubicBezTo>
                  <a:pt x="44450" y="196453"/>
                  <a:pt x="43875" y="197822"/>
                  <a:pt x="42863" y="198834"/>
                </a:cubicBezTo>
                <a:cubicBezTo>
                  <a:pt x="41851" y="199846"/>
                  <a:pt x="40408" y="200321"/>
                  <a:pt x="39291" y="201215"/>
                </a:cubicBezTo>
                <a:cubicBezTo>
                  <a:pt x="30809" y="208002"/>
                  <a:pt x="44331" y="198650"/>
                  <a:pt x="33338" y="205978"/>
                </a:cubicBezTo>
                <a:cubicBezTo>
                  <a:pt x="32544" y="207169"/>
                  <a:pt x="31873" y="208451"/>
                  <a:pt x="30957" y="209550"/>
                </a:cubicBezTo>
                <a:cubicBezTo>
                  <a:pt x="28092" y="212988"/>
                  <a:pt x="27325" y="213162"/>
                  <a:pt x="23813" y="215503"/>
                </a:cubicBezTo>
                <a:cubicBezTo>
                  <a:pt x="16485" y="226496"/>
                  <a:pt x="25837" y="212974"/>
                  <a:pt x="19050" y="221456"/>
                </a:cubicBezTo>
                <a:cubicBezTo>
                  <a:pt x="18156" y="222573"/>
                  <a:pt x="17681" y="224016"/>
                  <a:pt x="16669" y="225028"/>
                </a:cubicBezTo>
                <a:cubicBezTo>
                  <a:pt x="9790" y="231907"/>
                  <a:pt x="16352" y="222203"/>
                  <a:pt x="9525" y="230981"/>
                </a:cubicBezTo>
                <a:cubicBezTo>
                  <a:pt x="7768" y="233240"/>
                  <a:pt x="7478" y="237220"/>
                  <a:pt x="4763" y="238125"/>
                </a:cubicBezTo>
                <a:cubicBezTo>
                  <a:pt x="349" y="239596"/>
                  <a:pt x="1752" y="238192"/>
                  <a:pt x="0" y="241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6379883-A410-4610-A8BB-DB69849CD4AB}"/>
              </a:ext>
            </a:extLst>
          </p:cNvPr>
          <p:cNvSpPr/>
          <p:nvPr/>
        </p:nvSpPr>
        <p:spPr>
          <a:xfrm>
            <a:off x="8707429" y="5189289"/>
            <a:ext cx="121055" cy="67945"/>
          </a:xfrm>
          <a:custGeom>
            <a:avLst/>
            <a:gdLst>
              <a:gd name="connsiteX0" fmla="*/ 24615 w 121055"/>
              <a:gd name="connsiteY0" fmla="*/ 54224 h 67945"/>
              <a:gd name="connsiteX1" fmla="*/ 29377 w 121055"/>
              <a:gd name="connsiteY1" fmla="*/ 48270 h 67945"/>
              <a:gd name="connsiteX2" fmla="*/ 31759 w 121055"/>
              <a:gd name="connsiteY2" fmla="*/ 43508 h 67945"/>
              <a:gd name="connsiteX3" fmla="*/ 37712 w 121055"/>
              <a:gd name="connsiteY3" fmla="*/ 37555 h 67945"/>
              <a:gd name="connsiteX4" fmla="*/ 42474 w 121055"/>
              <a:gd name="connsiteY4" fmla="*/ 32792 h 67945"/>
              <a:gd name="connsiteX5" fmla="*/ 43665 w 121055"/>
              <a:gd name="connsiteY5" fmla="*/ 29220 h 67945"/>
              <a:gd name="connsiteX6" fmla="*/ 54380 w 121055"/>
              <a:gd name="connsiteY6" fmla="*/ 24458 h 67945"/>
              <a:gd name="connsiteX7" fmla="*/ 57952 w 121055"/>
              <a:gd name="connsiteY7" fmla="*/ 22077 h 67945"/>
              <a:gd name="connsiteX8" fmla="*/ 65096 w 121055"/>
              <a:gd name="connsiteY8" fmla="*/ 19695 h 67945"/>
              <a:gd name="connsiteX9" fmla="*/ 67477 w 121055"/>
              <a:gd name="connsiteY9" fmla="*/ 16124 h 67945"/>
              <a:gd name="connsiteX10" fmla="*/ 80574 w 121055"/>
              <a:gd name="connsiteY10" fmla="*/ 12552 h 67945"/>
              <a:gd name="connsiteX11" fmla="*/ 87718 w 121055"/>
              <a:gd name="connsiteY11" fmla="*/ 10170 h 67945"/>
              <a:gd name="connsiteX12" fmla="*/ 92480 w 121055"/>
              <a:gd name="connsiteY12" fmla="*/ 7789 h 67945"/>
              <a:gd name="connsiteX13" fmla="*/ 99624 w 121055"/>
              <a:gd name="connsiteY13" fmla="*/ 6599 h 67945"/>
              <a:gd name="connsiteX14" fmla="*/ 107959 w 121055"/>
              <a:gd name="connsiteY14" fmla="*/ 4217 h 67945"/>
              <a:gd name="connsiteX15" fmla="*/ 112721 w 121055"/>
              <a:gd name="connsiteY15" fmla="*/ 645 h 67945"/>
              <a:gd name="connsiteX16" fmla="*/ 121055 w 121055"/>
              <a:gd name="connsiteY16" fmla="*/ 1836 h 67945"/>
              <a:gd name="connsiteX17" fmla="*/ 112721 w 121055"/>
              <a:gd name="connsiteY17" fmla="*/ 5408 h 67945"/>
              <a:gd name="connsiteX18" fmla="*/ 109149 w 121055"/>
              <a:gd name="connsiteY18" fmla="*/ 7789 h 67945"/>
              <a:gd name="connsiteX19" fmla="*/ 104387 w 121055"/>
              <a:gd name="connsiteY19" fmla="*/ 10170 h 67945"/>
              <a:gd name="connsiteX20" fmla="*/ 100815 w 121055"/>
              <a:gd name="connsiteY20" fmla="*/ 13742 h 67945"/>
              <a:gd name="connsiteX21" fmla="*/ 96052 w 121055"/>
              <a:gd name="connsiteY21" fmla="*/ 16124 h 67945"/>
              <a:gd name="connsiteX22" fmla="*/ 87718 w 121055"/>
              <a:gd name="connsiteY22" fmla="*/ 22077 h 67945"/>
              <a:gd name="connsiteX23" fmla="*/ 81765 w 121055"/>
              <a:gd name="connsiteY23" fmla="*/ 25649 h 67945"/>
              <a:gd name="connsiteX24" fmla="*/ 73430 w 121055"/>
              <a:gd name="connsiteY24" fmla="*/ 30411 h 67945"/>
              <a:gd name="connsiteX25" fmla="*/ 66287 w 121055"/>
              <a:gd name="connsiteY25" fmla="*/ 36364 h 67945"/>
              <a:gd name="connsiteX26" fmla="*/ 62715 w 121055"/>
              <a:gd name="connsiteY26" fmla="*/ 37555 h 67945"/>
              <a:gd name="connsiteX27" fmla="*/ 51999 w 121055"/>
              <a:gd name="connsiteY27" fmla="*/ 44699 h 67945"/>
              <a:gd name="connsiteX28" fmla="*/ 49618 w 121055"/>
              <a:gd name="connsiteY28" fmla="*/ 48270 h 67945"/>
              <a:gd name="connsiteX29" fmla="*/ 46046 w 121055"/>
              <a:gd name="connsiteY29" fmla="*/ 49461 h 67945"/>
              <a:gd name="connsiteX30" fmla="*/ 31759 w 121055"/>
              <a:gd name="connsiteY30" fmla="*/ 53033 h 67945"/>
              <a:gd name="connsiteX31" fmla="*/ 26996 w 121055"/>
              <a:gd name="connsiteY31" fmla="*/ 56605 h 67945"/>
              <a:gd name="connsiteX32" fmla="*/ 11518 w 121055"/>
              <a:gd name="connsiteY32" fmla="*/ 60177 h 67945"/>
              <a:gd name="connsiteX33" fmla="*/ 7946 w 121055"/>
              <a:gd name="connsiteY33" fmla="*/ 62558 h 67945"/>
              <a:gd name="connsiteX34" fmla="*/ 4374 w 121055"/>
              <a:gd name="connsiteY34" fmla="*/ 63749 h 67945"/>
              <a:gd name="connsiteX35" fmla="*/ 802 w 121055"/>
              <a:gd name="connsiteY35" fmla="*/ 67320 h 67945"/>
              <a:gd name="connsiteX36" fmla="*/ 24615 w 121055"/>
              <a:gd name="connsiteY36" fmla="*/ 54224 h 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055" h="67945">
                <a:moveTo>
                  <a:pt x="24615" y="54224"/>
                </a:moveTo>
                <a:cubicBezTo>
                  <a:pt x="29377" y="51049"/>
                  <a:pt x="27967" y="50385"/>
                  <a:pt x="29377" y="48270"/>
                </a:cubicBezTo>
                <a:cubicBezTo>
                  <a:pt x="30362" y="46793"/>
                  <a:pt x="30669" y="44909"/>
                  <a:pt x="31759" y="43508"/>
                </a:cubicBezTo>
                <a:cubicBezTo>
                  <a:pt x="33482" y="41293"/>
                  <a:pt x="37712" y="37555"/>
                  <a:pt x="37712" y="37555"/>
                </a:cubicBezTo>
                <a:cubicBezTo>
                  <a:pt x="40885" y="28032"/>
                  <a:pt x="36125" y="39141"/>
                  <a:pt x="42474" y="32792"/>
                </a:cubicBezTo>
                <a:cubicBezTo>
                  <a:pt x="43361" y="31905"/>
                  <a:pt x="43104" y="30343"/>
                  <a:pt x="43665" y="29220"/>
                </a:cubicBezTo>
                <a:cubicBezTo>
                  <a:pt x="46543" y="23466"/>
                  <a:pt x="46709" y="25554"/>
                  <a:pt x="54380" y="24458"/>
                </a:cubicBezTo>
                <a:cubicBezTo>
                  <a:pt x="55571" y="23664"/>
                  <a:pt x="56644" y="22658"/>
                  <a:pt x="57952" y="22077"/>
                </a:cubicBezTo>
                <a:cubicBezTo>
                  <a:pt x="60246" y="21057"/>
                  <a:pt x="65096" y="19695"/>
                  <a:pt x="65096" y="19695"/>
                </a:cubicBezTo>
                <a:cubicBezTo>
                  <a:pt x="65890" y="18505"/>
                  <a:pt x="66264" y="16882"/>
                  <a:pt x="67477" y="16124"/>
                </a:cubicBezTo>
                <a:cubicBezTo>
                  <a:pt x="71197" y="13799"/>
                  <a:pt x="76467" y="13672"/>
                  <a:pt x="80574" y="12552"/>
                </a:cubicBezTo>
                <a:cubicBezTo>
                  <a:pt x="82996" y="11892"/>
                  <a:pt x="85387" y="11102"/>
                  <a:pt x="87718" y="10170"/>
                </a:cubicBezTo>
                <a:cubicBezTo>
                  <a:pt x="89366" y="9511"/>
                  <a:pt x="90780" y="8299"/>
                  <a:pt x="92480" y="7789"/>
                </a:cubicBezTo>
                <a:cubicBezTo>
                  <a:pt x="94792" y="7095"/>
                  <a:pt x="97272" y="7142"/>
                  <a:pt x="99624" y="6599"/>
                </a:cubicBezTo>
                <a:cubicBezTo>
                  <a:pt x="102440" y="5949"/>
                  <a:pt x="105181" y="5011"/>
                  <a:pt x="107959" y="4217"/>
                </a:cubicBezTo>
                <a:cubicBezTo>
                  <a:pt x="109546" y="3026"/>
                  <a:pt x="110769" y="1000"/>
                  <a:pt x="112721" y="645"/>
                </a:cubicBezTo>
                <a:cubicBezTo>
                  <a:pt x="115482" y="143"/>
                  <a:pt x="121055" y="-970"/>
                  <a:pt x="121055" y="1836"/>
                </a:cubicBezTo>
                <a:cubicBezTo>
                  <a:pt x="121055" y="4858"/>
                  <a:pt x="115424" y="4056"/>
                  <a:pt x="112721" y="5408"/>
                </a:cubicBezTo>
                <a:cubicBezTo>
                  <a:pt x="111441" y="6048"/>
                  <a:pt x="110391" y="7079"/>
                  <a:pt x="109149" y="7789"/>
                </a:cubicBezTo>
                <a:cubicBezTo>
                  <a:pt x="107608" y="8669"/>
                  <a:pt x="105831" y="9138"/>
                  <a:pt x="104387" y="10170"/>
                </a:cubicBezTo>
                <a:cubicBezTo>
                  <a:pt x="103017" y="11149"/>
                  <a:pt x="102185" y="12763"/>
                  <a:pt x="100815" y="13742"/>
                </a:cubicBezTo>
                <a:cubicBezTo>
                  <a:pt x="99371" y="14774"/>
                  <a:pt x="97593" y="15243"/>
                  <a:pt x="96052" y="16124"/>
                </a:cubicBezTo>
                <a:cubicBezTo>
                  <a:pt x="92316" y="18259"/>
                  <a:pt x="91562" y="19514"/>
                  <a:pt x="87718" y="22077"/>
                </a:cubicBezTo>
                <a:cubicBezTo>
                  <a:pt x="85793" y="23361"/>
                  <a:pt x="83749" y="24458"/>
                  <a:pt x="81765" y="25649"/>
                </a:cubicBezTo>
                <a:cubicBezTo>
                  <a:pt x="77452" y="32117"/>
                  <a:pt x="81931" y="27223"/>
                  <a:pt x="73430" y="30411"/>
                </a:cubicBezTo>
                <a:cubicBezTo>
                  <a:pt x="68981" y="32079"/>
                  <a:pt x="70255" y="33719"/>
                  <a:pt x="66287" y="36364"/>
                </a:cubicBezTo>
                <a:cubicBezTo>
                  <a:pt x="65243" y="37060"/>
                  <a:pt x="63906" y="37158"/>
                  <a:pt x="62715" y="37555"/>
                </a:cubicBezTo>
                <a:cubicBezTo>
                  <a:pt x="51793" y="48477"/>
                  <a:pt x="69294" y="31729"/>
                  <a:pt x="51999" y="44699"/>
                </a:cubicBezTo>
                <a:cubicBezTo>
                  <a:pt x="50854" y="45557"/>
                  <a:pt x="50735" y="47376"/>
                  <a:pt x="49618" y="48270"/>
                </a:cubicBezTo>
                <a:cubicBezTo>
                  <a:pt x="48638" y="49054"/>
                  <a:pt x="47264" y="49157"/>
                  <a:pt x="46046" y="49461"/>
                </a:cubicBezTo>
                <a:cubicBezTo>
                  <a:pt x="30129" y="53440"/>
                  <a:pt x="40165" y="50230"/>
                  <a:pt x="31759" y="53033"/>
                </a:cubicBezTo>
                <a:cubicBezTo>
                  <a:pt x="30171" y="54224"/>
                  <a:pt x="28731" y="55641"/>
                  <a:pt x="26996" y="56605"/>
                </a:cubicBezTo>
                <a:cubicBezTo>
                  <a:pt x="21297" y="59771"/>
                  <a:pt x="18336" y="59325"/>
                  <a:pt x="11518" y="60177"/>
                </a:cubicBezTo>
                <a:cubicBezTo>
                  <a:pt x="10327" y="60971"/>
                  <a:pt x="9226" y="61918"/>
                  <a:pt x="7946" y="62558"/>
                </a:cubicBezTo>
                <a:cubicBezTo>
                  <a:pt x="6823" y="63119"/>
                  <a:pt x="5418" y="63053"/>
                  <a:pt x="4374" y="63749"/>
                </a:cubicBezTo>
                <a:cubicBezTo>
                  <a:pt x="2973" y="64683"/>
                  <a:pt x="2203" y="66386"/>
                  <a:pt x="802" y="67320"/>
                </a:cubicBezTo>
                <a:cubicBezTo>
                  <a:pt x="-4714" y="70997"/>
                  <a:pt x="19853" y="57399"/>
                  <a:pt x="24615" y="54224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85971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86E87EC-7DC2-4BF8-8084-3C779B662F34}"/>
              </a:ext>
            </a:extLst>
          </p:cNvPr>
          <p:cNvCxnSpPr/>
          <p:nvPr/>
        </p:nvCxnSpPr>
        <p:spPr>
          <a:xfrm>
            <a:off x="8795882" y="4472481"/>
            <a:ext cx="936287" cy="0"/>
          </a:xfrm>
          <a:prstGeom prst="line">
            <a:avLst/>
          </a:prstGeom>
          <a:ln w="254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5A027668-9B73-4272-99D2-638BAE66E57B}"/>
              </a:ext>
            </a:extLst>
          </p:cNvPr>
          <p:cNvSpPr/>
          <p:nvPr/>
        </p:nvSpPr>
        <p:spPr>
          <a:xfrm>
            <a:off x="8539164" y="5499496"/>
            <a:ext cx="261938" cy="944166"/>
          </a:xfrm>
          <a:custGeom>
            <a:avLst/>
            <a:gdLst>
              <a:gd name="connsiteX0" fmla="*/ 259110 w 261938"/>
              <a:gd name="connsiteY0" fmla="*/ 933972 h 944166"/>
              <a:gd name="connsiteX1" fmla="*/ 261938 w 261938"/>
              <a:gd name="connsiteY1" fmla="*/ 944166 h 944166"/>
              <a:gd name="connsiteX2" fmla="*/ 259556 w 261938"/>
              <a:gd name="connsiteY2" fmla="*/ 937022 h 944166"/>
              <a:gd name="connsiteX3" fmla="*/ 257938 w 261938"/>
              <a:gd name="connsiteY3" fmla="*/ 929747 h 944166"/>
              <a:gd name="connsiteX4" fmla="*/ 258604 w 261938"/>
              <a:gd name="connsiteY4" fmla="*/ 930514 h 944166"/>
              <a:gd name="connsiteX5" fmla="*/ 259110 w 261938"/>
              <a:gd name="connsiteY5" fmla="*/ 933972 h 944166"/>
              <a:gd name="connsiteX6" fmla="*/ 203241 w 261938"/>
              <a:gd name="connsiteY6" fmla="*/ 916086 h 944166"/>
              <a:gd name="connsiteX7" fmla="*/ 205978 w 261938"/>
              <a:gd name="connsiteY7" fmla="*/ 920353 h 944166"/>
              <a:gd name="connsiteX8" fmla="*/ 215503 w 261938"/>
              <a:gd name="connsiteY8" fmla="*/ 928687 h 944166"/>
              <a:gd name="connsiteX9" fmla="*/ 226379 w 261938"/>
              <a:gd name="connsiteY9" fmla="*/ 936301 h 944166"/>
              <a:gd name="connsiteX10" fmla="*/ 224174 w 261938"/>
              <a:gd name="connsiteY10" fmla="*/ 935956 h 944166"/>
              <a:gd name="connsiteX11" fmla="*/ 220266 w 261938"/>
              <a:gd name="connsiteY11" fmla="*/ 934641 h 944166"/>
              <a:gd name="connsiteX12" fmla="*/ 211931 w 261938"/>
              <a:gd name="connsiteY12" fmla="*/ 932259 h 944166"/>
              <a:gd name="connsiteX13" fmla="*/ 210741 w 261938"/>
              <a:gd name="connsiteY13" fmla="*/ 928687 h 944166"/>
              <a:gd name="connsiteX14" fmla="*/ 207169 w 261938"/>
              <a:gd name="connsiteY14" fmla="*/ 925116 h 944166"/>
              <a:gd name="connsiteX15" fmla="*/ 203597 w 261938"/>
              <a:gd name="connsiteY15" fmla="*/ 923925 h 944166"/>
              <a:gd name="connsiteX16" fmla="*/ 196453 w 261938"/>
              <a:gd name="connsiteY16" fmla="*/ 883444 h 944166"/>
              <a:gd name="connsiteX17" fmla="*/ 197644 w 261938"/>
              <a:gd name="connsiteY17" fmla="*/ 889397 h 944166"/>
              <a:gd name="connsiteX18" fmla="*/ 200025 w 261938"/>
              <a:gd name="connsiteY18" fmla="*/ 892969 h 944166"/>
              <a:gd name="connsiteX19" fmla="*/ 202406 w 261938"/>
              <a:gd name="connsiteY19" fmla="*/ 897731 h 944166"/>
              <a:gd name="connsiteX20" fmla="*/ 203241 w 261938"/>
              <a:gd name="connsiteY20" fmla="*/ 916086 h 944166"/>
              <a:gd name="connsiteX21" fmla="*/ 202039 w 261938"/>
              <a:gd name="connsiteY21" fmla="*/ 914213 h 944166"/>
              <a:gd name="connsiteX22" fmla="*/ 198834 w 261938"/>
              <a:gd name="connsiteY22" fmla="*/ 910828 h 944166"/>
              <a:gd name="connsiteX23" fmla="*/ 197644 w 261938"/>
              <a:gd name="connsiteY23" fmla="*/ 900112 h 944166"/>
              <a:gd name="connsiteX24" fmla="*/ 195263 w 261938"/>
              <a:gd name="connsiteY24" fmla="*/ 895350 h 944166"/>
              <a:gd name="connsiteX25" fmla="*/ 196453 w 261938"/>
              <a:gd name="connsiteY25" fmla="*/ 883444 h 944166"/>
              <a:gd name="connsiteX26" fmla="*/ 130374 w 261938"/>
              <a:gd name="connsiteY26" fmla="*/ 573286 h 944166"/>
              <a:gd name="connsiteX27" fmla="*/ 130969 w 261938"/>
              <a:gd name="connsiteY27" fmla="*/ 573881 h 944166"/>
              <a:gd name="connsiteX28" fmla="*/ 135731 w 261938"/>
              <a:gd name="connsiteY28" fmla="*/ 579834 h 944166"/>
              <a:gd name="connsiteX29" fmla="*/ 138113 w 261938"/>
              <a:gd name="connsiteY29" fmla="*/ 616744 h 944166"/>
              <a:gd name="connsiteX30" fmla="*/ 140494 w 261938"/>
              <a:gd name="connsiteY30" fmla="*/ 632222 h 944166"/>
              <a:gd name="connsiteX31" fmla="*/ 145256 w 261938"/>
              <a:gd name="connsiteY31" fmla="*/ 654844 h 944166"/>
              <a:gd name="connsiteX32" fmla="*/ 147638 w 261938"/>
              <a:gd name="connsiteY32" fmla="*/ 659606 h 944166"/>
              <a:gd name="connsiteX33" fmla="*/ 148828 w 261938"/>
              <a:gd name="connsiteY33" fmla="*/ 664369 h 944166"/>
              <a:gd name="connsiteX34" fmla="*/ 152400 w 261938"/>
              <a:gd name="connsiteY34" fmla="*/ 710803 h 944166"/>
              <a:gd name="connsiteX35" fmla="*/ 157163 w 261938"/>
              <a:gd name="connsiteY35" fmla="*/ 734616 h 944166"/>
              <a:gd name="connsiteX36" fmla="*/ 158353 w 261938"/>
              <a:gd name="connsiteY36" fmla="*/ 738187 h 944166"/>
              <a:gd name="connsiteX37" fmla="*/ 160734 w 261938"/>
              <a:gd name="connsiteY37" fmla="*/ 764381 h 944166"/>
              <a:gd name="connsiteX38" fmla="*/ 164306 w 261938"/>
              <a:gd name="connsiteY38" fmla="*/ 776287 h 944166"/>
              <a:gd name="connsiteX39" fmla="*/ 166688 w 261938"/>
              <a:gd name="connsiteY39" fmla="*/ 781050 h 944166"/>
              <a:gd name="connsiteX40" fmla="*/ 171450 w 261938"/>
              <a:gd name="connsiteY40" fmla="*/ 792956 h 944166"/>
              <a:gd name="connsiteX41" fmla="*/ 167878 w 261938"/>
              <a:gd name="connsiteY41" fmla="*/ 790575 h 944166"/>
              <a:gd name="connsiteX42" fmla="*/ 166688 w 261938"/>
              <a:gd name="connsiteY42" fmla="*/ 787003 h 944166"/>
              <a:gd name="connsiteX43" fmla="*/ 163116 w 261938"/>
              <a:gd name="connsiteY43" fmla="*/ 777478 h 944166"/>
              <a:gd name="connsiteX44" fmla="*/ 158353 w 261938"/>
              <a:gd name="connsiteY44" fmla="*/ 772716 h 944166"/>
              <a:gd name="connsiteX45" fmla="*/ 155972 w 261938"/>
              <a:gd name="connsiteY45" fmla="*/ 769144 h 944166"/>
              <a:gd name="connsiteX46" fmla="*/ 148828 w 261938"/>
              <a:gd name="connsiteY46" fmla="*/ 759619 h 944166"/>
              <a:gd name="connsiteX47" fmla="*/ 141684 w 261938"/>
              <a:gd name="connsiteY47" fmla="*/ 748903 h 944166"/>
              <a:gd name="connsiteX48" fmla="*/ 138113 w 261938"/>
              <a:gd name="connsiteY48" fmla="*/ 745331 h 944166"/>
              <a:gd name="connsiteX49" fmla="*/ 136922 w 261938"/>
              <a:gd name="connsiteY49" fmla="*/ 741759 h 944166"/>
              <a:gd name="connsiteX50" fmla="*/ 134541 w 261938"/>
              <a:gd name="connsiteY50" fmla="*/ 738187 h 944166"/>
              <a:gd name="connsiteX51" fmla="*/ 133350 w 261938"/>
              <a:gd name="connsiteY51" fmla="*/ 734616 h 944166"/>
              <a:gd name="connsiteX52" fmla="*/ 128588 w 261938"/>
              <a:gd name="connsiteY52" fmla="*/ 726281 h 944166"/>
              <a:gd name="connsiteX53" fmla="*/ 127397 w 261938"/>
              <a:gd name="connsiteY53" fmla="*/ 716756 h 944166"/>
              <a:gd name="connsiteX54" fmla="*/ 125016 w 261938"/>
              <a:gd name="connsiteY54" fmla="*/ 703659 h 944166"/>
              <a:gd name="connsiteX55" fmla="*/ 122634 w 261938"/>
              <a:gd name="connsiteY55" fmla="*/ 696516 h 944166"/>
              <a:gd name="connsiteX56" fmla="*/ 122579 w 261938"/>
              <a:gd name="connsiteY56" fmla="*/ 695408 h 944166"/>
              <a:gd name="connsiteX57" fmla="*/ 122634 w 261938"/>
              <a:gd name="connsiteY57" fmla="*/ 695325 h 944166"/>
              <a:gd name="connsiteX58" fmla="*/ 123825 w 261938"/>
              <a:gd name="connsiteY58" fmla="*/ 691753 h 944166"/>
              <a:gd name="connsiteX59" fmla="*/ 126206 w 261938"/>
              <a:gd name="connsiteY59" fmla="*/ 688181 h 944166"/>
              <a:gd name="connsiteX60" fmla="*/ 129778 w 261938"/>
              <a:gd name="connsiteY60" fmla="*/ 681037 h 944166"/>
              <a:gd name="connsiteX61" fmla="*/ 130969 w 261938"/>
              <a:gd name="connsiteY61" fmla="*/ 671512 h 944166"/>
              <a:gd name="connsiteX62" fmla="*/ 133350 w 261938"/>
              <a:gd name="connsiteY62" fmla="*/ 678656 h 944166"/>
              <a:gd name="connsiteX63" fmla="*/ 135731 w 261938"/>
              <a:gd name="connsiteY63" fmla="*/ 716756 h 944166"/>
              <a:gd name="connsiteX64" fmla="*/ 136922 w 261938"/>
              <a:gd name="connsiteY64" fmla="*/ 723900 h 944166"/>
              <a:gd name="connsiteX65" fmla="*/ 139303 w 261938"/>
              <a:gd name="connsiteY65" fmla="*/ 727472 h 944166"/>
              <a:gd name="connsiteX66" fmla="*/ 140494 w 261938"/>
              <a:gd name="connsiteY66" fmla="*/ 731044 h 944166"/>
              <a:gd name="connsiteX67" fmla="*/ 144066 w 261938"/>
              <a:gd name="connsiteY67" fmla="*/ 738187 h 944166"/>
              <a:gd name="connsiteX68" fmla="*/ 142875 w 261938"/>
              <a:gd name="connsiteY68" fmla="*/ 679847 h 944166"/>
              <a:gd name="connsiteX69" fmla="*/ 141684 w 261938"/>
              <a:gd name="connsiteY69" fmla="*/ 671512 h 944166"/>
              <a:gd name="connsiteX70" fmla="*/ 138113 w 261938"/>
              <a:gd name="connsiteY70" fmla="*/ 622697 h 944166"/>
              <a:gd name="connsiteX71" fmla="*/ 135731 w 261938"/>
              <a:gd name="connsiteY71" fmla="*/ 582216 h 944166"/>
              <a:gd name="connsiteX72" fmla="*/ 134541 w 261938"/>
              <a:gd name="connsiteY72" fmla="*/ 578644 h 944166"/>
              <a:gd name="connsiteX73" fmla="*/ 130969 w 261938"/>
              <a:gd name="connsiteY73" fmla="*/ 575072 h 944166"/>
              <a:gd name="connsiteX74" fmla="*/ 128786 w 261938"/>
              <a:gd name="connsiteY74" fmla="*/ 568524 h 944166"/>
              <a:gd name="connsiteX75" fmla="*/ 130374 w 261938"/>
              <a:gd name="connsiteY75" fmla="*/ 573286 h 944166"/>
              <a:gd name="connsiteX76" fmla="*/ 128493 w 261938"/>
              <a:gd name="connsiteY76" fmla="*/ 571405 h 944166"/>
              <a:gd name="connsiteX77" fmla="*/ 128588 w 261938"/>
              <a:gd name="connsiteY77" fmla="*/ 569119 h 944166"/>
              <a:gd name="connsiteX78" fmla="*/ 126152 w 261938"/>
              <a:gd name="connsiteY78" fmla="*/ 565666 h 944166"/>
              <a:gd name="connsiteX79" fmla="*/ 127397 w 261938"/>
              <a:gd name="connsiteY79" fmla="*/ 570309 h 944166"/>
              <a:gd name="connsiteX80" fmla="*/ 128493 w 261938"/>
              <a:gd name="connsiteY80" fmla="*/ 571405 h 944166"/>
              <a:gd name="connsiteX81" fmla="*/ 126206 w 261938"/>
              <a:gd name="connsiteY81" fmla="*/ 626269 h 944166"/>
              <a:gd name="connsiteX82" fmla="*/ 122634 w 261938"/>
              <a:gd name="connsiteY82" fmla="*/ 633412 h 944166"/>
              <a:gd name="connsiteX83" fmla="*/ 120792 w 261938"/>
              <a:gd name="connsiteY83" fmla="*/ 659500 h 944166"/>
              <a:gd name="connsiteX84" fmla="*/ 122579 w 261938"/>
              <a:gd name="connsiteY84" fmla="*/ 695408 h 944166"/>
              <a:gd name="connsiteX85" fmla="*/ 120253 w 261938"/>
              <a:gd name="connsiteY85" fmla="*/ 698897 h 944166"/>
              <a:gd name="connsiteX86" fmla="*/ 119063 w 261938"/>
              <a:gd name="connsiteY86" fmla="*/ 703659 h 944166"/>
              <a:gd name="connsiteX87" fmla="*/ 113109 w 261938"/>
              <a:gd name="connsiteY87" fmla="*/ 713184 h 944166"/>
              <a:gd name="connsiteX88" fmla="*/ 109538 w 261938"/>
              <a:gd name="connsiteY88" fmla="*/ 675084 h 944166"/>
              <a:gd name="connsiteX89" fmla="*/ 110728 w 261938"/>
              <a:gd name="connsiteY89" fmla="*/ 666750 h 944166"/>
              <a:gd name="connsiteX90" fmla="*/ 113109 w 261938"/>
              <a:gd name="connsiteY90" fmla="*/ 663178 h 944166"/>
              <a:gd name="connsiteX91" fmla="*/ 119063 w 261938"/>
              <a:gd name="connsiteY91" fmla="*/ 619125 h 944166"/>
              <a:gd name="connsiteX92" fmla="*/ 121444 w 261938"/>
              <a:gd name="connsiteY92" fmla="*/ 598884 h 944166"/>
              <a:gd name="connsiteX93" fmla="*/ 123825 w 261938"/>
              <a:gd name="connsiteY93" fmla="*/ 575072 h 944166"/>
              <a:gd name="connsiteX94" fmla="*/ 126152 w 261938"/>
              <a:gd name="connsiteY94" fmla="*/ 565666 h 944166"/>
              <a:gd name="connsiteX95" fmla="*/ 0 w 261938"/>
              <a:gd name="connsiteY95" fmla="*/ 0 h 944166"/>
              <a:gd name="connsiteX96" fmla="*/ 3572 w 261938"/>
              <a:gd name="connsiteY96" fmla="*/ 1191 h 944166"/>
              <a:gd name="connsiteX97" fmla="*/ 8334 w 261938"/>
              <a:gd name="connsiteY97" fmla="*/ 9525 h 944166"/>
              <a:gd name="connsiteX98" fmla="*/ 14288 w 261938"/>
              <a:gd name="connsiteY98" fmla="*/ 16669 h 944166"/>
              <a:gd name="connsiteX99" fmla="*/ 15478 w 261938"/>
              <a:gd name="connsiteY99" fmla="*/ 20241 h 944166"/>
              <a:gd name="connsiteX100" fmla="*/ 19050 w 261938"/>
              <a:gd name="connsiteY100" fmla="*/ 21431 h 944166"/>
              <a:gd name="connsiteX101" fmla="*/ 20241 w 261938"/>
              <a:gd name="connsiteY101" fmla="*/ 29766 h 944166"/>
              <a:gd name="connsiteX102" fmla="*/ 22622 w 261938"/>
              <a:gd name="connsiteY102" fmla="*/ 33337 h 944166"/>
              <a:gd name="connsiteX103" fmla="*/ 23813 w 261938"/>
              <a:gd name="connsiteY103" fmla="*/ 36909 h 944166"/>
              <a:gd name="connsiteX104" fmla="*/ 25017 w 261938"/>
              <a:gd name="connsiteY104" fmla="*/ 47146 h 944166"/>
              <a:gd name="connsiteX105" fmla="*/ 25002 w 261938"/>
              <a:gd name="connsiteY105" fmla="*/ 40481 h 944166"/>
              <a:gd name="connsiteX106" fmla="*/ 30806 w 261938"/>
              <a:gd name="connsiteY106" fmla="*/ 67716 h 944166"/>
              <a:gd name="connsiteX107" fmla="*/ 30956 w 261938"/>
              <a:gd name="connsiteY107" fmla="*/ 67866 h 944166"/>
              <a:gd name="connsiteX108" fmla="*/ 32147 w 261938"/>
              <a:gd name="connsiteY108" fmla="*/ 71437 h 944166"/>
              <a:gd name="connsiteX109" fmla="*/ 35719 w 261938"/>
              <a:gd name="connsiteY109" fmla="*/ 77391 h 944166"/>
              <a:gd name="connsiteX110" fmla="*/ 40481 w 261938"/>
              <a:gd name="connsiteY110" fmla="*/ 84534 h 944166"/>
              <a:gd name="connsiteX111" fmla="*/ 47625 w 261938"/>
              <a:gd name="connsiteY111" fmla="*/ 98822 h 944166"/>
              <a:gd name="connsiteX112" fmla="*/ 52388 w 261938"/>
              <a:gd name="connsiteY112" fmla="*/ 115491 h 944166"/>
              <a:gd name="connsiteX113" fmla="*/ 54769 w 261938"/>
              <a:gd name="connsiteY113" fmla="*/ 127397 h 944166"/>
              <a:gd name="connsiteX114" fmla="*/ 55959 w 261938"/>
              <a:gd name="connsiteY114" fmla="*/ 139303 h 944166"/>
              <a:gd name="connsiteX115" fmla="*/ 59531 w 261938"/>
              <a:gd name="connsiteY115" fmla="*/ 148828 h 944166"/>
              <a:gd name="connsiteX116" fmla="*/ 61913 w 261938"/>
              <a:gd name="connsiteY116" fmla="*/ 166687 h 944166"/>
              <a:gd name="connsiteX117" fmla="*/ 63103 w 261938"/>
              <a:gd name="connsiteY117" fmla="*/ 172641 h 944166"/>
              <a:gd name="connsiteX118" fmla="*/ 64294 w 261938"/>
              <a:gd name="connsiteY118" fmla="*/ 189309 h 944166"/>
              <a:gd name="connsiteX119" fmla="*/ 66675 w 261938"/>
              <a:gd name="connsiteY119" fmla="*/ 192881 h 944166"/>
              <a:gd name="connsiteX120" fmla="*/ 67866 w 261938"/>
              <a:gd name="connsiteY120" fmla="*/ 196453 h 944166"/>
              <a:gd name="connsiteX121" fmla="*/ 71438 w 261938"/>
              <a:gd name="connsiteY121" fmla="*/ 200025 h 944166"/>
              <a:gd name="connsiteX122" fmla="*/ 72628 w 261938"/>
              <a:gd name="connsiteY122" fmla="*/ 203597 h 944166"/>
              <a:gd name="connsiteX123" fmla="*/ 75009 w 261938"/>
              <a:gd name="connsiteY123" fmla="*/ 208359 h 944166"/>
              <a:gd name="connsiteX124" fmla="*/ 78581 w 261938"/>
              <a:gd name="connsiteY124" fmla="*/ 242887 h 944166"/>
              <a:gd name="connsiteX125" fmla="*/ 79772 w 261938"/>
              <a:gd name="connsiteY125" fmla="*/ 266700 h 944166"/>
              <a:gd name="connsiteX126" fmla="*/ 83344 w 261938"/>
              <a:gd name="connsiteY126" fmla="*/ 270272 h 944166"/>
              <a:gd name="connsiteX127" fmla="*/ 86916 w 261938"/>
              <a:gd name="connsiteY127" fmla="*/ 279797 h 944166"/>
              <a:gd name="connsiteX128" fmla="*/ 90488 w 261938"/>
              <a:gd name="connsiteY128" fmla="*/ 283369 h 944166"/>
              <a:gd name="connsiteX129" fmla="*/ 91678 w 261938"/>
              <a:gd name="connsiteY129" fmla="*/ 286941 h 944166"/>
              <a:gd name="connsiteX130" fmla="*/ 94059 w 261938"/>
              <a:gd name="connsiteY130" fmla="*/ 310753 h 944166"/>
              <a:gd name="connsiteX131" fmla="*/ 97631 w 261938"/>
              <a:gd name="connsiteY131" fmla="*/ 341709 h 944166"/>
              <a:gd name="connsiteX132" fmla="*/ 98822 w 261938"/>
              <a:gd name="connsiteY132" fmla="*/ 346472 h 944166"/>
              <a:gd name="connsiteX133" fmla="*/ 100013 w 261938"/>
              <a:gd name="connsiteY133" fmla="*/ 355997 h 944166"/>
              <a:gd name="connsiteX134" fmla="*/ 104931 w 261938"/>
              <a:gd name="connsiteY134" fmla="*/ 368144 h 944166"/>
              <a:gd name="connsiteX135" fmla="*/ 104594 w 261938"/>
              <a:gd name="connsiteY135" fmla="*/ 377015 h 944166"/>
              <a:gd name="connsiteX136" fmla="*/ 98968 w 261938"/>
              <a:gd name="connsiteY136" fmla="*/ 356733 h 944166"/>
              <a:gd name="connsiteX137" fmla="*/ 100011 w 261938"/>
              <a:gd name="connsiteY137" fmla="*/ 361950 h 944166"/>
              <a:gd name="connsiteX138" fmla="*/ 101202 w 261938"/>
              <a:gd name="connsiteY138" fmla="*/ 365522 h 944166"/>
              <a:gd name="connsiteX139" fmla="*/ 102392 w 261938"/>
              <a:gd name="connsiteY139" fmla="*/ 400050 h 944166"/>
              <a:gd name="connsiteX140" fmla="*/ 103626 w 261938"/>
              <a:gd name="connsiteY140" fmla="*/ 402505 h 944166"/>
              <a:gd name="connsiteX141" fmla="*/ 104594 w 261938"/>
              <a:gd name="connsiteY141" fmla="*/ 377015 h 944166"/>
              <a:gd name="connsiteX142" fmla="*/ 257938 w 261938"/>
              <a:gd name="connsiteY142" fmla="*/ 929747 h 944166"/>
              <a:gd name="connsiteX143" fmla="*/ 255984 w 261938"/>
              <a:gd name="connsiteY143" fmla="*/ 927497 h 944166"/>
              <a:gd name="connsiteX144" fmla="*/ 244078 w 261938"/>
              <a:gd name="connsiteY144" fmla="*/ 929878 h 944166"/>
              <a:gd name="connsiteX145" fmla="*/ 235744 w 261938"/>
              <a:gd name="connsiteY145" fmla="*/ 940594 h 944166"/>
              <a:gd name="connsiteX146" fmla="*/ 227409 w 261938"/>
              <a:gd name="connsiteY146" fmla="*/ 937022 h 944166"/>
              <a:gd name="connsiteX147" fmla="*/ 226379 w 261938"/>
              <a:gd name="connsiteY147" fmla="*/ 936301 h 944166"/>
              <a:gd name="connsiteX148" fmla="*/ 230981 w 261938"/>
              <a:gd name="connsiteY148" fmla="*/ 937022 h 944166"/>
              <a:gd name="connsiteX149" fmla="*/ 228600 w 261938"/>
              <a:gd name="connsiteY149" fmla="*/ 933450 h 944166"/>
              <a:gd name="connsiteX150" fmla="*/ 225028 w 261938"/>
              <a:gd name="connsiteY150" fmla="*/ 926306 h 944166"/>
              <a:gd name="connsiteX151" fmla="*/ 221456 w 261938"/>
              <a:gd name="connsiteY151" fmla="*/ 922734 h 944166"/>
              <a:gd name="connsiteX152" fmla="*/ 216694 w 261938"/>
              <a:gd name="connsiteY152" fmla="*/ 913209 h 944166"/>
              <a:gd name="connsiteX153" fmla="*/ 215503 w 261938"/>
              <a:gd name="connsiteY153" fmla="*/ 909637 h 944166"/>
              <a:gd name="connsiteX154" fmla="*/ 211931 w 261938"/>
              <a:gd name="connsiteY154" fmla="*/ 906066 h 944166"/>
              <a:gd name="connsiteX155" fmla="*/ 210741 w 261938"/>
              <a:gd name="connsiteY155" fmla="*/ 898922 h 944166"/>
              <a:gd name="connsiteX156" fmla="*/ 203597 w 261938"/>
              <a:gd name="connsiteY156" fmla="*/ 892969 h 944166"/>
              <a:gd name="connsiteX157" fmla="*/ 200025 w 261938"/>
              <a:gd name="connsiteY157" fmla="*/ 878681 h 944166"/>
              <a:gd name="connsiteX158" fmla="*/ 196453 w 261938"/>
              <a:gd name="connsiteY158" fmla="*/ 877491 h 944166"/>
              <a:gd name="connsiteX159" fmla="*/ 191691 w 261938"/>
              <a:gd name="connsiteY159" fmla="*/ 865584 h 944166"/>
              <a:gd name="connsiteX160" fmla="*/ 184547 w 261938"/>
              <a:gd name="connsiteY160" fmla="*/ 857250 h 944166"/>
              <a:gd name="connsiteX161" fmla="*/ 183356 w 261938"/>
              <a:gd name="connsiteY161" fmla="*/ 853678 h 944166"/>
              <a:gd name="connsiteX162" fmla="*/ 182166 w 261938"/>
              <a:gd name="connsiteY162" fmla="*/ 848916 h 944166"/>
              <a:gd name="connsiteX163" fmla="*/ 179784 w 261938"/>
              <a:gd name="connsiteY163" fmla="*/ 846534 h 944166"/>
              <a:gd name="connsiteX164" fmla="*/ 176213 w 261938"/>
              <a:gd name="connsiteY164" fmla="*/ 839391 h 944166"/>
              <a:gd name="connsiteX165" fmla="*/ 175022 w 261938"/>
              <a:gd name="connsiteY165" fmla="*/ 835819 h 944166"/>
              <a:gd name="connsiteX166" fmla="*/ 172641 w 261938"/>
              <a:gd name="connsiteY166" fmla="*/ 826294 h 944166"/>
              <a:gd name="connsiteX167" fmla="*/ 171450 w 261938"/>
              <a:gd name="connsiteY167" fmla="*/ 738187 h 944166"/>
              <a:gd name="connsiteX168" fmla="*/ 169069 w 261938"/>
              <a:gd name="connsiteY168" fmla="*/ 734616 h 944166"/>
              <a:gd name="connsiteX169" fmla="*/ 166688 w 261938"/>
              <a:gd name="connsiteY169" fmla="*/ 706041 h 944166"/>
              <a:gd name="connsiteX170" fmla="*/ 163116 w 261938"/>
              <a:gd name="connsiteY170" fmla="*/ 669131 h 944166"/>
              <a:gd name="connsiteX171" fmla="*/ 160734 w 261938"/>
              <a:gd name="connsiteY171" fmla="*/ 665559 h 944166"/>
              <a:gd name="connsiteX172" fmla="*/ 159544 w 261938"/>
              <a:gd name="connsiteY172" fmla="*/ 623887 h 944166"/>
              <a:gd name="connsiteX173" fmla="*/ 158353 w 261938"/>
              <a:gd name="connsiteY173" fmla="*/ 617934 h 944166"/>
              <a:gd name="connsiteX174" fmla="*/ 155972 w 261938"/>
              <a:gd name="connsiteY174" fmla="*/ 586978 h 944166"/>
              <a:gd name="connsiteX175" fmla="*/ 154781 w 261938"/>
              <a:gd name="connsiteY175" fmla="*/ 579834 h 944166"/>
              <a:gd name="connsiteX176" fmla="*/ 152400 w 261938"/>
              <a:gd name="connsiteY176" fmla="*/ 558403 h 944166"/>
              <a:gd name="connsiteX177" fmla="*/ 148828 w 261938"/>
              <a:gd name="connsiteY177" fmla="*/ 548878 h 944166"/>
              <a:gd name="connsiteX178" fmla="*/ 145256 w 261938"/>
              <a:gd name="connsiteY178" fmla="*/ 542925 h 944166"/>
              <a:gd name="connsiteX179" fmla="*/ 144066 w 261938"/>
              <a:gd name="connsiteY179" fmla="*/ 538162 h 944166"/>
              <a:gd name="connsiteX180" fmla="*/ 140494 w 261938"/>
              <a:gd name="connsiteY180" fmla="*/ 540544 h 944166"/>
              <a:gd name="connsiteX181" fmla="*/ 139303 w 261938"/>
              <a:gd name="connsiteY181" fmla="*/ 544116 h 944166"/>
              <a:gd name="connsiteX182" fmla="*/ 136922 w 261938"/>
              <a:gd name="connsiteY182" fmla="*/ 548878 h 944166"/>
              <a:gd name="connsiteX183" fmla="*/ 132159 w 261938"/>
              <a:gd name="connsiteY183" fmla="*/ 552450 h 944166"/>
              <a:gd name="connsiteX184" fmla="*/ 129778 w 261938"/>
              <a:gd name="connsiteY184" fmla="*/ 565547 h 944166"/>
              <a:gd name="connsiteX185" fmla="*/ 128786 w 261938"/>
              <a:gd name="connsiteY185" fmla="*/ 568524 h 944166"/>
              <a:gd name="connsiteX186" fmla="*/ 127397 w 261938"/>
              <a:gd name="connsiteY186" fmla="*/ 564356 h 944166"/>
              <a:gd name="connsiteX187" fmla="*/ 125016 w 261938"/>
              <a:gd name="connsiteY187" fmla="*/ 560784 h 944166"/>
              <a:gd name="connsiteX188" fmla="*/ 123825 w 261938"/>
              <a:gd name="connsiteY188" fmla="*/ 556022 h 944166"/>
              <a:gd name="connsiteX189" fmla="*/ 120253 w 261938"/>
              <a:gd name="connsiteY189" fmla="*/ 550069 h 944166"/>
              <a:gd name="connsiteX190" fmla="*/ 119063 w 261938"/>
              <a:gd name="connsiteY190" fmla="*/ 528637 h 944166"/>
              <a:gd name="connsiteX191" fmla="*/ 116681 w 261938"/>
              <a:gd name="connsiteY191" fmla="*/ 509587 h 944166"/>
              <a:gd name="connsiteX192" fmla="*/ 114300 w 261938"/>
              <a:gd name="connsiteY192" fmla="*/ 495300 h 944166"/>
              <a:gd name="connsiteX193" fmla="*/ 110728 w 261938"/>
              <a:gd name="connsiteY193" fmla="*/ 484584 h 944166"/>
              <a:gd name="connsiteX194" fmla="*/ 109538 w 261938"/>
              <a:gd name="connsiteY194" fmla="*/ 466725 h 944166"/>
              <a:gd name="connsiteX195" fmla="*/ 105966 w 261938"/>
              <a:gd name="connsiteY195" fmla="*/ 433387 h 944166"/>
              <a:gd name="connsiteX196" fmla="*/ 104301 w 261938"/>
              <a:gd name="connsiteY196" fmla="*/ 412579 h 944166"/>
              <a:gd name="connsiteX197" fmla="*/ 86710 w 261938"/>
              <a:gd name="connsiteY197" fmla="*/ 330037 h 944166"/>
              <a:gd name="connsiteX198" fmla="*/ 89335 w 261938"/>
              <a:gd name="connsiteY198" fmla="*/ 330659 h 944166"/>
              <a:gd name="connsiteX199" fmla="*/ 90486 w 261938"/>
              <a:gd name="connsiteY199" fmla="*/ 335756 h 944166"/>
              <a:gd name="connsiteX200" fmla="*/ 94058 w 261938"/>
              <a:gd name="connsiteY200" fmla="*/ 342900 h 944166"/>
              <a:gd name="connsiteX201" fmla="*/ 96466 w 261938"/>
              <a:gd name="connsiteY201" fmla="*/ 347717 h 944166"/>
              <a:gd name="connsiteX202" fmla="*/ 70635 w 261938"/>
              <a:gd name="connsiteY202" fmla="*/ 254606 h 944166"/>
              <a:gd name="connsiteX203" fmla="*/ 86710 w 261938"/>
              <a:gd name="connsiteY203" fmla="*/ 330037 h 944166"/>
              <a:gd name="connsiteX204" fmla="*/ 85724 w 261938"/>
              <a:gd name="connsiteY204" fmla="*/ 329803 h 944166"/>
              <a:gd name="connsiteX205" fmla="*/ 84533 w 261938"/>
              <a:gd name="connsiteY205" fmla="*/ 326231 h 944166"/>
              <a:gd name="connsiteX206" fmla="*/ 82152 w 261938"/>
              <a:gd name="connsiteY206" fmla="*/ 322659 h 944166"/>
              <a:gd name="connsiteX207" fmla="*/ 80961 w 261938"/>
              <a:gd name="connsiteY207" fmla="*/ 315516 h 944166"/>
              <a:gd name="connsiteX208" fmla="*/ 77389 w 261938"/>
              <a:gd name="connsiteY208" fmla="*/ 307181 h 944166"/>
              <a:gd name="connsiteX209" fmla="*/ 73817 w 261938"/>
              <a:gd name="connsiteY209" fmla="*/ 298847 h 944166"/>
              <a:gd name="connsiteX210" fmla="*/ 72627 w 261938"/>
              <a:gd name="connsiteY210" fmla="*/ 295275 h 944166"/>
              <a:gd name="connsiteX211" fmla="*/ 70245 w 261938"/>
              <a:gd name="connsiteY211" fmla="*/ 285750 h 944166"/>
              <a:gd name="connsiteX212" fmla="*/ 66674 w 261938"/>
              <a:gd name="connsiteY212" fmla="*/ 278606 h 944166"/>
              <a:gd name="connsiteX213" fmla="*/ 65483 w 261938"/>
              <a:gd name="connsiteY213" fmla="*/ 275034 h 944166"/>
              <a:gd name="connsiteX214" fmla="*/ 63102 w 261938"/>
              <a:gd name="connsiteY214" fmla="*/ 244078 h 944166"/>
              <a:gd name="connsiteX215" fmla="*/ 61911 w 261938"/>
              <a:gd name="connsiteY215" fmla="*/ 240506 h 944166"/>
              <a:gd name="connsiteX216" fmla="*/ 58339 w 261938"/>
              <a:gd name="connsiteY216" fmla="*/ 215503 h 944166"/>
              <a:gd name="connsiteX217" fmla="*/ 58340 w 261938"/>
              <a:gd name="connsiteY217" fmla="*/ 210287 h 944166"/>
              <a:gd name="connsiteX218" fmla="*/ 54873 w 261938"/>
              <a:gd name="connsiteY218" fmla="*/ 197791 h 944166"/>
              <a:gd name="connsiteX219" fmla="*/ 54767 w 261938"/>
              <a:gd name="connsiteY219" fmla="*/ 197644 h 944166"/>
              <a:gd name="connsiteX220" fmla="*/ 54179 w 261938"/>
              <a:gd name="connsiteY220" fmla="*/ 195289 h 944166"/>
              <a:gd name="connsiteX221" fmla="*/ 53485 w 261938"/>
              <a:gd name="connsiteY221" fmla="*/ 192789 h 944166"/>
              <a:gd name="connsiteX222" fmla="*/ 51195 w 261938"/>
              <a:gd name="connsiteY222" fmla="*/ 190500 h 944166"/>
              <a:gd name="connsiteX223" fmla="*/ 48049 w 261938"/>
              <a:gd name="connsiteY223" fmla="*/ 173194 h 9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938" h="944166">
                <a:moveTo>
                  <a:pt x="259110" y="933972"/>
                </a:moveTo>
                <a:lnTo>
                  <a:pt x="261938" y="944166"/>
                </a:lnTo>
                <a:cubicBezTo>
                  <a:pt x="261144" y="941785"/>
                  <a:pt x="260165" y="939457"/>
                  <a:pt x="259556" y="937022"/>
                </a:cubicBezTo>
                <a:close/>
                <a:moveTo>
                  <a:pt x="257938" y="929747"/>
                </a:moveTo>
                <a:lnTo>
                  <a:pt x="258604" y="930514"/>
                </a:lnTo>
                <a:lnTo>
                  <a:pt x="259110" y="933972"/>
                </a:lnTo>
                <a:close/>
                <a:moveTo>
                  <a:pt x="203241" y="916086"/>
                </a:moveTo>
                <a:lnTo>
                  <a:pt x="205978" y="920353"/>
                </a:lnTo>
                <a:cubicBezTo>
                  <a:pt x="212537" y="925272"/>
                  <a:pt x="209338" y="922522"/>
                  <a:pt x="215503" y="928687"/>
                </a:cubicBezTo>
                <a:lnTo>
                  <a:pt x="226379" y="936301"/>
                </a:lnTo>
                <a:lnTo>
                  <a:pt x="224174" y="935956"/>
                </a:lnTo>
                <a:cubicBezTo>
                  <a:pt x="223809" y="935868"/>
                  <a:pt x="223927" y="935739"/>
                  <a:pt x="220266" y="934641"/>
                </a:cubicBezTo>
                <a:cubicBezTo>
                  <a:pt x="217498" y="933811"/>
                  <a:pt x="214381" y="933791"/>
                  <a:pt x="211931" y="932259"/>
                </a:cubicBezTo>
                <a:cubicBezTo>
                  <a:pt x="210867" y="931594"/>
                  <a:pt x="211138" y="929878"/>
                  <a:pt x="210741" y="928687"/>
                </a:cubicBezTo>
                <a:cubicBezTo>
                  <a:pt x="209550" y="927497"/>
                  <a:pt x="208570" y="926050"/>
                  <a:pt x="207169" y="925116"/>
                </a:cubicBezTo>
                <a:cubicBezTo>
                  <a:pt x="206125" y="924420"/>
                  <a:pt x="203812" y="925162"/>
                  <a:pt x="203597" y="923925"/>
                </a:cubicBezTo>
                <a:close/>
                <a:moveTo>
                  <a:pt x="196453" y="883444"/>
                </a:moveTo>
                <a:cubicBezTo>
                  <a:pt x="196850" y="885428"/>
                  <a:pt x="196933" y="887502"/>
                  <a:pt x="197644" y="889397"/>
                </a:cubicBezTo>
                <a:cubicBezTo>
                  <a:pt x="198146" y="890737"/>
                  <a:pt x="199315" y="891727"/>
                  <a:pt x="200025" y="892969"/>
                </a:cubicBezTo>
                <a:cubicBezTo>
                  <a:pt x="200905" y="894510"/>
                  <a:pt x="201612" y="896144"/>
                  <a:pt x="202406" y="897731"/>
                </a:cubicBezTo>
                <a:lnTo>
                  <a:pt x="203241" y="916086"/>
                </a:lnTo>
                <a:lnTo>
                  <a:pt x="202039" y="914213"/>
                </a:lnTo>
                <a:cubicBezTo>
                  <a:pt x="201477" y="913392"/>
                  <a:pt x="201037" y="913030"/>
                  <a:pt x="198834" y="910828"/>
                </a:cubicBezTo>
                <a:cubicBezTo>
                  <a:pt x="198437" y="907256"/>
                  <a:pt x="198452" y="903614"/>
                  <a:pt x="197644" y="900112"/>
                </a:cubicBezTo>
                <a:cubicBezTo>
                  <a:pt x="197245" y="898383"/>
                  <a:pt x="195389" y="897120"/>
                  <a:pt x="195263" y="895350"/>
                </a:cubicBezTo>
                <a:cubicBezTo>
                  <a:pt x="194979" y="891372"/>
                  <a:pt x="196056" y="887413"/>
                  <a:pt x="196453" y="883444"/>
                </a:cubicBezTo>
                <a:close/>
                <a:moveTo>
                  <a:pt x="130374" y="573286"/>
                </a:moveTo>
                <a:lnTo>
                  <a:pt x="130969" y="573881"/>
                </a:lnTo>
                <a:cubicBezTo>
                  <a:pt x="135318" y="575331"/>
                  <a:pt x="135247" y="574191"/>
                  <a:pt x="135731" y="579834"/>
                </a:cubicBezTo>
                <a:cubicBezTo>
                  <a:pt x="136784" y="592118"/>
                  <a:pt x="137319" y="604441"/>
                  <a:pt x="138113" y="616744"/>
                </a:cubicBezTo>
                <a:lnTo>
                  <a:pt x="140494" y="632222"/>
                </a:lnTo>
                <a:cubicBezTo>
                  <a:pt x="142048" y="642324"/>
                  <a:pt x="143225" y="646715"/>
                  <a:pt x="145256" y="654844"/>
                </a:cubicBezTo>
                <a:cubicBezTo>
                  <a:pt x="146050" y="656431"/>
                  <a:pt x="147015" y="657944"/>
                  <a:pt x="147638" y="659606"/>
                </a:cubicBezTo>
                <a:cubicBezTo>
                  <a:pt x="148213" y="661138"/>
                  <a:pt x="148676" y="662740"/>
                  <a:pt x="148828" y="664369"/>
                </a:cubicBezTo>
                <a:cubicBezTo>
                  <a:pt x="150266" y="679826"/>
                  <a:pt x="151209" y="695325"/>
                  <a:pt x="152400" y="710803"/>
                </a:cubicBezTo>
                <a:cubicBezTo>
                  <a:pt x="157208" y="727631"/>
                  <a:pt x="152548" y="710004"/>
                  <a:pt x="157163" y="734616"/>
                </a:cubicBezTo>
                <a:cubicBezTo>
                  <a:pt x="157394" y="735849"/>
                  <a:pt x="158204" y="736941"/>
                  <a:pt x="158353" y="738187"/>
                </a:cubicBezTo>
                <a:cubicBezTo>
                  <a:pt x="159397" y="746892"/>
                  <a:pt x="159940" y="755650"/>
                  <a:pt x="160734" y="764381"/>
                </a:cubicBezTo>
                <a:cubicBezTo>
                  <a:pt x="161925" y="768350"/>
                  <a:pt x="162912" y="772385"/>
                  <a:pt x="164306" y="776287"/>
                </a:cubicBezTo>
                <a:cubicBezTo>
                  <a:pt x="164903" y="777959"/>
                  <a:pt x="165989" y="779418"/>
                  <a:pt x="166688" y="781050"/>
                </a:cubicBezTo>
                <a:cubicBezTo>
                  <a:pt x="168372" y="784979"/>
                  <a:pt x="169863" y="788987"/>
                  <a:pt x="171450" y="792956"/>
                </a:cubicBezTo>
                <a:cubicBezTo>
                  <a:pt x="170259" y="792162"/>
                  <a:pt x="168772" y="791692"/>
                  <a:pt x="167878" y="790575"/>
                </a:cubicBezTo>
                <a:cubicBezTo>
                  <a:pt x="167094" y="789595"/>
                  <a:pt x="167249" y="788126"/>
                  <a:pt x="166688" y="787003"/>
                </a:cubicBezTo>
                <a:cubicBezTo>
                  <a:pt x="162599" y="778825"/>
                  <a:pt x="165412" y="788966"/>
                  <a:pt x="163116" y="777478"/>
                </a:cubicBezTo>
                <a:cubicBezTo>
                  <a:pt x="161528" y="775891"/>
                  <a:pt x="159814" y="774421"/>
                  <a:pt x="158353" y="772716"/>
                </a:cubicBezTo>
                <a:cubicBezTo>
                  <a:pt x="157422" y="771630"/>
                  <a:pt x="156814" y="770301"/>
                  <a:pt x="155972" y="769144"/>
                </a:cubicBezTo>
                <a:cubicBezTo>
                  <a:pt x="153638" y="765934"/>
                  <a:pt x="151209" y="762794"/>
                  <a:pt x="148828" y="759619"/>
                </a:cubicBezTo>
                <a:cubicBezTo>
                  <a:pt x="143434" y="752427"/>
                  <a:pt x="150092" y="759714"/>
                  <a:pt x="141684" y="748903"/>
                </a:cubicBezTo>
                <a:cubicBezTo>
                  <a:pt x="140650" y="747574"/>
                  <a:pt x="139047" y="746732"/>
                  <a:pt x="138113" y="745331"/>
                </a:cubicBezTo>
                <a:cubicBezTo>
                  <a:pt x="137417" y="744287"/>
                  <a:pt x="137483" y="742882"/>
                  <a:pt x="136922" y="741759"/>
                </a:cubicBezTo>
                <a:cubicBezTo>
                  <a:pt x="136282" y="740479"/>
                  <a:pt x="135181" y="739467"/>
                  <a:pt x="134541" y="738187"/>
                </a:cubicBezTo>
                <a:cubicBezTo>
                  <a:pt x="133980" y="737065"/>
                  <a:pt x="133911" y="735738"/>
                  <a:pt x="133350" y="734616"/>
                </a:cubicBezTo>
                <a:cubicBezTo>
                  <a:pt x="131579" y="731074"/>
                  <a:pt x="129632" y="730455"/>
                  <a:pt x="128588" y="726281"/>
                </a:cubicBezTo>
                <a:cubicBezTo>
                  <a:pt x="127812" y="723177"/>
                  <a:pt x="127896" y="719917"/>
                  <a:pt x="127397" y="716756"/>
                </a:cubicBezTo>
                <a:cubicBezTo>
                  <a:pt x="126705" y="712373"/>
                  <a:pt x="126032" y="707978"/>
                  <a:pt x="125016" y="703659"/>
                </a:cubicBezTo>
                <a:cubicBezTo>
                  <a:pt x="124441" y="701216"/>
                  <a:pt x="122791" y="699021"/>
                  <a:pt x="122634" y="696516"/>
                </a:cubicBezTo>
                <a:lnTo>
                  <a:pt x="122579" y="695408"/>
                </a:lnTo>
                <a:lnTo>
                  <a:pt x="122634" y="695325"/>
                </a:lnTo>
                <a:cubicBezTo>
                  <a:pt x="123195" y="694202"/>
                  <a:pt x="123264" y="692876"/>
                  <a:pt x="123825" y="691753"/>
                </a:cubicBezTo>
                <a:cubicBezTo>
                  <a:pt x="124465" y="690473"/>
                  <a:pt x="125566" y="689461"/>
                  <a:pt x="126206" y="688181"/>
                </a:cubicBezTo>
                <a:cubicBezTo>
                  <a:pt x="131135" y="678322"/>
                  <a:pt x="122955" y="691273"/>
                  <a:pt x="129778" y="681037"/>
                </a:cubicBezTo>
                <a:cubicBezTo>
                  <a:pt x="130175" y="677862"/>
                  <a:pt x="128307" y="673287"/>
                  <a:pt x="130969" y="671512"/>
                </a:cubicBezTo>
                <a:cubicBezTo>
                  <a:pt x="133058" y="670120"/>
                  <a:pt x="133087" y="676160"/>
                  <a:pt x="133350" y="678656"/>
                </a:cubicBezTo>
                <a:cubicBezTo>
                  <a:pt x="134682" y="691311"/>
                  <a:pt x="134729" y="704071"/>
                  <a:pt x="135731" y="716756"/>
                </a:cubicBezTo>
                <a:cubicBezTo>
                  <a:pt x="135921" y="719163"/>
                  <a:pt x="136159" y="721610"/>
                  <a:pt x="136922" y="723900"/>
                </a:cubicBezTo>
                <a:cubicBezTo>
                  <a:pt x="137375" y="725258"/>
                  <a:pt x="138663" y="726192"/>
                  <a:pt x="139303" y="727472"/>
                </a:cubicBezTo>
                <a:cubicBezTo>
                  <a:pt x="139864" y="728595"/>
                  <a:pt x="139933" y="729921"/>
                  <a:pt x="140494" y="731044"/>
                </a:cubicBezTo>
                <a:cubicBezTo>
                  <a:pt x="145111" y="740279"/>
                  <a:pt x="141071" y="729208"/>
                  <a:pt x="144066" y="738187"/>
                </a:cubicBezTo>
                <a:cubicBezTo>
                  <a:pt x="143669" y="718740"/>
                  <a:pt x="143569" y="699285"/>
                  <a:pt x="142875" y="679847"/>
                </a:cubicBezTo>
                <a:cubicBezTo>
                  <a:pt x="142775" y="677042"/>
                  <a:pt x="141879" y="674312"/>
                  <a:pt x="141684" y="671512"/>
                </a:cubicBezTo>
                <a:cubicBezTo>
                  <a:pt x="138210" y="621725"/>
                  <a:pt x="142247" y="643375"/>
                  <a:pt x="138113" y="622697"/>
                </a:cubicBezTo>
                <a:cubicBezTo>
                  <a:pt x="137319" y="609203"/>
                  <a:pt x="136823" y="595689"/>
                  <a:pt x="135731" y="582216"/>
                </a:cubicBezTo>
                <a:cubicBezTo>
                  <a:pt x="135630" y="580965"/>
                  <a:pt x="135237" y="579688"/>
                  <a:pt x="134541" y="578644"/>
                </a:cubicBezTo>
                <a:cubicBezTo>
                  <a:pt x="133607" y="577243"/>
                  <a:pt x="132160" y="576263"/>
                  <a:pt x="130969" y="575072"/>
                </a:cubicBezTo>
                <a:close/>
                <a:moveTo>
                  <a:pt x="128786" y="568524"/>
                </a:moveTo>
                <a:lnTo>
                  <a:pt x="130374" y="573286"/>
                </a:lnTo>
                <a:lnTo>
                  <a:pt x="128493" y="571405"/>
                </a:lnTo>
                <a:lnTo>
                  <a:pt x="128588" y="569119"/>
                </a:lnTo>
                <a:close/>
                <a:moveTo>
                  <a:pt x="126152" y="565666"/>
                </a:moveTo>
                <a:cubicBezTo>
                  <a:pt x="126181" y="565791"/>
                  <a:pt x="126029" y="568257"/>
                  <a:pt x="127397" y="570309"/>
                </a:cubicBezTo>
                <a:lnTo>
                  <a:pt x="128493" y="571405"/>
                </a:lnTo>
                <a:lnTo>
                  <a:pt x="126206" y="626269"/>
                </a:lnTo>
                <a:cubicBezTo>
                  <a:pt x="125937" y="630927"/>
                  <a:pt x="125354" y="630693"/>
                  <a:pt x="122634" y="633412"/>
                </a:cubicBezTo>
                <a:cubicBezTo>
                  <a:pt x="121449" y="646459"/>
                  <a:pt x="120813" y="652069"/>
                  <a:pt x="120792" y="659500"/>
                </a:cubicBezTo>
                <a:lnTo>
                  <a:pt x="122579" y="695408"/>
                </a:lnTo>
                <a:lnTo>
                  <a:pt x="120253" y="698897"/>
                </a:lnTo>
                <a:cubicBezTo>
                  <a:pt x="119609" y="700401"/>
                  <a:pt x="119795" y="702196"/>
                  <a:pt x="119063" y="703659"/>
                </a:cubicBezTo>
                <a:cubicBezTo>
                  <a:pt x="117388" y="707008"/>
                  <a:pt x="115094" y="710009"/>
                  <a:pt x="113109" y="713184"/>
                </a:cubicBezTo>
                <a:cubicBezTo>
                  <a:pt x="108447" y="699192"/>
                  <a:pt x="110398" y="706040"/>
                  <a:pt x="109538" y="675084"/>
                </a:cubicBezTo>
                <a:cubicBezTo>
                  <a:pt x="109460" y="672279"/>
                  <a:pt x="110331" y="669528"/>
                  <a:pt x="110728" y="666750"/>
                </a:cubicBezTo>
                <a:cubicBezTo>
                  <a:pt x="111522" y="665559"/>
                  <a:pt x="112578" y="664507"/>
                  <a:pt x="113109" y="663178"/>
                </a:cubicBezTo>
                <a:cubicBezTo>
                  <a:pt x="118039" y="650854"/>
                  <a:pt x="118268" y="626597"/>
                  <a:pt x="119063" y="619125"/>
                </a:cubicBezTo>
                <a:cubicBezTo>
                  <a:pt x="119782" y="612370"/>
                  <a:pt x="120714" y="605638"/>
                  <a:pt x="121444" y="598884"/>
                </a:cubicBezTo>
                <a:cubicBezTo>
                  <a:pt x="122301" y="590953"/>
                  <a:pt x="123031" y="583009"/>
                  <a:pt x="123825" y="575072"/>
                </a:cubicBezTo>
                <a:cubicBezTo>
                  <a:pt x="125915" y="567758"/>
                  <a:pt x="126124" y="565542"/>
                  <a:pt x="126152" y="565666"/>
                </a:cubicBezTo>
                <a:close/>
                <a:moveTo>
                  <a:pt x="0" y="0"/>
                </a:moveTo>
                <a:cubicBezTo>
                  <a:pt x="0" y="0"/>
                  <a:pt x="2528" y="495"/>
                  <a:pt x="3572" y="1191"/>
                </a:cubicBezTo>
                <a:cubicBezTo>
                  <a:pt x="7829" y="4029"/>
                  <a:pt x="7195" y="4966"/>
                  <a:pt x="8334" y="9525"/>
                </a:cubicBezTo>
                <a:cubicBezTo>
                  <a:pt x="10965" y="12156"/>
                  <a:pt x="12631" y="13356"/>
                  <a:pt x="14288" y="16669"/>
                </a:cubicBezTo>
                <a:cubicBezTo>
                  <a:pt x="14849" y="17792"/>
                  <a:pt x="14591" y="19354"/>
                  <a:pt x="15478" y="20241"/>
                </a:cubicBezTo>
                <a:cubicBezTo>
                  <a:pt x="16365" y="21128"/>
                  <a:pt x="18489" y="20309"/>
                  <a:pt x="19050" y="21431"/>
                </a:cubicBezTo>
                <a:cubicBezTo>
                  <a:pt x="20305" y="23941"/>
                  <a:pt x="19844" y="26988"/>
                  <a:pt x="20241" y="29766"/>
                </a:cubicBezTo>
                <a:cubicBezTo>
                  <a:pt x="21035" y="30956"/>
                  <a:pt x="21982" y="32057"/>
                  <a:pt x="22622" y="33337"/>
                </a:cubicBezTo>
                <a:cubicBezTo>
                  <a:pt x="23183" y="34460"/>
                  <a:pt x="23627" y="35668"/>
                  <a:pt x="23813" y="36909"/>
                </a:cubicBezTo>
                <a:lnTo>
                  <a:pt x="25017" y="47146"/>
                </a:lnTo>
                <a:lnTo>
                  <a:pt x="25002" y="40481"/>
                </a:lnTo>
                <a:lnTo>
                  <a:pt x="30806" y="67716"/>
                </a:lnTo>
                <a:lnTo>
                  <a:pt x="30956" y="67866"/>
                </a:lnTo>
                <a:cubicBezTo>
                  <a:pt x="31602" y="68942"/>
                  <a:pt x="31750" y="70247"/>
                  <a:pt x="32147" y="71437"/>
                </a:cubicBezTo>
                <a:cubicBezTo>
                  <a:pt x="39569" y="78862"/>
                  <a:pt x="29529" y="68109"/>
                  <a:pt x="35719" y="77391"/>
                </a:cubicBezTo>
                <a:cubicBezTo>
                  <a:pt x="41663" y="86305"/>
                  <a:pt x="37652" y="76043"/>
                  <a:pt x="40481" y="84534"/>
                </a:cubicBezTo>
                <a:cubicBezTo>
                  <a:pt x="46715" y="90768"/>
                  <a:pt x="43521" y="86509"/>
                  <a:pt x="47625" y="98822"/>
                </a:cubicBezTo>
                <a:cubicBezTo>
                  <a:pt x="55448" y="104037"/>
                  <a:pt x="50162" y="99166"/>
                  <a:pt x="52388" y="115491"/>
                </a:cubicBezTo>
                <a:cubicBezTo>
                  <a:pt x="52935" y="119501"/>
                  <a:pt x="54169" y="123395"/>
                  <a:pt x="54769" y="127397"/>
                </a:cubicBezTo>
                <a:cubicBezTo>
                  <a:pt x="55361" y="131341"/>
                  <a:pt x="55562" y="135334"/>
                  <a:pt x="55959" y="139303"/>
                </a:cubicBezTo>
                <a:cubicBezTo>
                  <a:pt x="56086" y="139621"/>
                  <a:pt x="59263" y="147221"/>
                  <a:pt x="59531" y="148828"/>
                </a:cubicBezTo>
                <a:cubicBezTo>
                  <a:pt x="60518" y="154752"/>
                  <a:pt x="61022" y="160748"/>
                  <a:pt x="61913" y="166687"/>
                </a:cubicBezTo>
                <a:cubicBezTo>
                  <a:pt x="62213" y="168689"/>
                  <a:pt x="62891" y="170628"/>
                  <a:pt x="63103" y="172641"/>
                </a:cubicBezTo>
                <a:cubicBezTo>
                  <a:pt x="63686" y="178181"/>
                  <a:pt x="63326" y="183824"/>
                  <a:pt x="64294" y="189309"/>
                </a:cubicBezTo>
                <a:cubicBezTo>
                  <a:pt x="64543" y="190718"/>
                  <a:pt x="66035" y="191601"/>
                  <a:pt x="66675" y="192881"/>
                </a:cubicBezTo>
                <a:cubicBezTo>
                  <a:pt x="67236" y="194004"/>
                  <a:pt x="67469" y="195262"/>
                  <a:pt x="67866" y="196453"/>
                </a:cubicBezTo>
                <a:cubicBezTo>
                  <a:pt x="69057" y="197644"/>
                  <a:pt x="70504" y="198624"/>
                  <a:pt x="71438" y="200025"/>
                </a:cubicBezTo>
                <a:cubicBezTo>
                  <a:pt x="72134" y="201069"/>
                  <a:pt x="72134" y="202443"/>
                  <a:pt x="72628" y="203597"/>
                </a:cubicBezTo>
                <a:cubicBezTo>
                  <a:pt x="73327" y="205228"/>
                  <a:pt x="74310" y="206728"/>
                  <a:pt x="75009" y="208359"/>
                </a:cubicBezTo>
                <a:cubicBezTo>
                  <a:pt x="79191" y="218116"/>
                  <a:pt x="78434" y="240634"/>
                  <a:pt x="78581" y="242887"/>
                </a:cubicBezTo>
                <a:cubicBezTo>
                  <a:pt x="79098" y="250818"/>
                  <a:pt x="79375" y="258762"/>
                  <a:pt x="79772" y="266700"/>
                </a:cubicBezTo>
                <a:cubicBezTo>
                  <a:pt x="80963" y="267891"/>
                  <a:pt x="82365" y="268902"/>
                  <a:pt x="83344" y="270272"/>
                </a:cubicBezTo>
                <a:cubicBezTo>
                  <a:pt x="85738" y="273624"/>
                  <a:pt x="85957" y="275962"/>
                  <a:pt x="86916" y="279797"/>
                </a:cubicBezTo>
                <a:cubicBezTo>
                  <a:pt x="88107" y="280988"/>
                  <a:pt x="89554" y="281968"/>
                  <a:pt x="90488" y="283369"/>
                </a:cubicBezTo>
                <a:cubicBezTo>
                  <a:pt x="91184" y="284413"/>
                  <a:pt x="91516" y="285697"/>
                  <a:pt x="91678" y="286941"/>
                </a:cubicBezTo>
                <a:cubicBezTo>
                  <a:pt x="92709" y="294851"/>
                  <a:pt x="93265" y="302816"/>
                  <a:pt x="94059" y="310753"/>
                </a:cubicBezTo>
                <a:cubicBezTo>
                  <a:pt x="98290" y="323443"/>
                  <a:pt x="94103" y="309962"/>
                  <a:pt x="97631" y="341709"/>
                </a:cubicBezTo>
                <a:cubicBezTo>
                  <a:pt x="97812" y="343336"/>
                  <a:pt x="98553" y="344858"/>
                  <a:pt x="98822" y="346472"/>
                </a:cubicBezTo>
                <a:cubicBezTo>
                  <a:pt x="99348" y="349628"/>
                  <a:pt x="99616" y="352822"/>
                  <a:pt x="100013" y="355997"/>
                </a:cubicBezTo>
                <a:cubicBezTo>
                  <a:pt x="105329" y="363971"/>
                  <a:pt x="105652" y="364114"/>
                  <a:pt x="104931" y="368144"/>
                </a:cubicBezTo>
                <a:lnTo>
                  <a:pt x="104594" y="377015"/>
                </a:lnTo>
                <a:lnTo>
                  <a:pt x="98968" y="356733"/>
                </a:lnTo>
                <a:lnTo>
                  <a:pt x="100011" y="361950"/>
                </a:lnTo>
                <a:cubicBezTo>
                  <a:pt x="100293" y="363173"/>
                  <a:pt x="101124" y="364269"/>
                  <a:pt x="101202" y="365522"/>
                </a:cubicBezTo>
                <a:cubicBezTo>
                  <a:pt x="101920" y="377016"/>
                  <a:pt x="101995" y="388541"/>
                  <a:pt x="102392" y="400050"/>
                </a:cubicBezTo>
                <a:lnTo>
                  <a:pt x="103626" y="402505"/>
                </a:lnTo>
                <a:lnTo>
                  <a:pt x="104594" y="377015"/>
                </a:lnTo>
                <a:lnTo>
                  <a:pt x="257938" y="929747"/>
                </a:lnTo>
                <a:lnTo>
                  <a:pt x="255984" y="927497"/>
                </a:lnTo>
                <a:cubicBezTo>
                  <a:pt x="252015" y="928291"/>
                  <a:pt x="246813" y="926895"/>
                  <a:pt x="244078" y="929878"/>
                </a:cubicBezTo>
                <a:cubicBezTo>
                  <a:pt x="232510" y="942498"/>
                  <a:pt x="252958" y="943461"/>
                  <a:pt x="235744" y="940594"/>
                </a:cubicBezTo>
                <a:cubicBezTo>
                  <a:pt x="232966" y="939403"/>
                  <a:pt x="230014" y="938555"/>
                  <a:pt x="227409" y="937022"/>
                </a:cubicBezTo>
                <a:lnTo>
                  <a:pt x="226379" y="936301"/>
                </a:lnTo>
                <a:lnTo>
                  <a:pt x="230981" y="937022"/>
                </a:lnTo>
                <a:cubicBezTo>
                  <a:pt x="230187" y="935831"/>
                  <a:pt x="229295" y="934701"/>
                  <a:pt x="228600" y="933450"/>
                </a:cubicBezTo>
                <a:cubicBezTo>
                  <a:pt x="227307" y="931123"/>
                  <a:pt x="226505" y="928521"/>
                  <a:pt x="225028" y="926306"/>
                </a:cubicBezTo>
                <a:cubicBezTo>
                  <a:pt x="224094" y="924905"/>
                  <a:pt x="222647" y="923925"/>
                  <a:pt x="221456" y="922734"/>
                </a:cubicBezTo>
                <a:cubicBezTo>
                  <a:pt x="219869" y="919559"/>
                  <a:pt x="218163" y="916441"/>
                  <a:pt x="216694" y="913209"/>
                </a:cubicBezTo>
                <a:cubicBezTo>
                  <a:pt x="216175" y="912066"/>
                  <a:pt x="216199" y="910681"/>
                  <a:pt x="215503" y="909637"/>
                </a:cubicBezTo>
                <a:cubicBezTo>
                  <a:pt x="214569" y="908236"/>
                  <a:pt x="213122" y="907256"/>
                  <a:pt x="211931" y="906066"/>
                </a:cubicBezTo>
                <a:cubicBezTo>
                  <a:pt x="211534" y="903685"/>
                  <a:pt x="211721" y="901128"/>
                  <a:pt x="210741" y="898922"/>
                </a:cubicBezTo>
                <a:cubicBezTo>
                  <a:pt x="209776" y="896750"/>
                  <a:pt x="205495" y="894234"/>
                  <a:pt x="203597" y="892969"/>
                </a:cubicBezTo>
                <a:cubicBezTo>
                  <a:pt x="203186" y="889275"/>
                  <a:pt x="204026" y="881881"/>
                  <a:pt x="200025" y="878681"/>
                </a:cubicBezTo>
                <a:cubicBezTo>
                  <a:pt x="199045" y="877897"/>
                  <a:pt x="197644" y="877888"/>
                  <a:pt x="196453" y="877491"/>
                </a:cubicBezTo>
                <a:cubicBezTo>
                  <a:pt x="195493" y="874612"/>
                  <a:pt x="193792" y="868386"/>
                  <a:pt x="191691" y="865584"/>
                </a:cubicBezTo>
                <a:cubicBezTo>
                  <a:pt x="187292" y="859719"/>
                  <a:pt x="187296" y="862748"/>
                  <a:pt x="184547" y="857250"/>
                </a:cubicBezTo>
                <a:cubicBezTo>
                  <a:pt x="183986" y="856127"/>
                  <a:pt x="183701" y="854885"/>
                  <a:pt x="183356" y="853678"/>
                </a:cubicBezTo>
                <a:cubicBezTo>
                  <a:pt x="182907" y="852105"/>
                  <a:pt x="182898" y="850379"/>
                  <a:pt x="182166" y="848916"/>
                </a:cubicBezTo>
                <a:cubicBezTo>
                  <a:pt x="181664" y="847912"/>
                  <a:pt x="180578" y="847328"/>
                  <a:pt x="179784" y="846534"/>
                </a:cubicBezTo>
                <a:cubicBezTo>
                  <a:pt x="176795" y="837562"/>
                  <a:pt x="180826" y="848615"/>
                  <a:pt x="176213" y="839391"/>
                </a:cubicBezTo>
                <a:cubicBezTo>
                  <a:pt x="175652" y="838268"/>
                  <a:pt x="175352" y="837030"/>
                  <a:pt x="175022" y="835819"/>
                </a:cubicBezTo>
                <a:cubicBezTo>
                  <a:pt x="174161" y="832662"/>
                  <a:pt x="173435" y="829469"/>
                  <a:pt x="172641" y="826294"/>
                </a:cubicBezTo>
                <a:cubicBezTo>
                  <a:pt x="172244" y="796925"/>
                  <a:pt x="172594" y="767536"/>
                  <a:pt x="171450" y="738187"/>
                </a:cubicBezTo>
                <a:cubicBezTo>
                  <a:pt x="171394" y="736757"/>
                  <a:pt x="169279" y="736031"/>
                  <a:pt x="169069" y="734616"/>
                </a:cubicBezTo>
                <a:cubicBezTo>
                  <a:pt x="167668" y="725161"/>
                  <a:pt x="167284" y="715580"/>
                  <a:pt x="166688" y="706041"/>
                </a:cubicBezTo>
                <a:cubicBezTo>
                  <a:pt x="165823" y="692202"/>
                  <a:pt x="167980" y="681291"/>
                  <a:pt x="163116" y="669131"/>
                </a:cubicBezTo>
                <a:cubicBezTo>
                  <a:pt x="162584" y="667802"/>
                  <a:pt x="161528" y="666750"/>
                  <a:pt x="160734" y="665559"/>
                </a:cubicBezTo>
                <a:cubicBezTo>
                  <a:pt x="160337" y="651668"/>
                  <a:pt x="160238" y="637766"/>
                  <a:pt x="159544" y="623887"/>
                </a:cubicBezTo>
                <a:cubicBezTo>
                  <a:pt x="159443" y="621866"/>
                  <a:pt x="158548" y="619948"/>
                  <a:pt x="158353" y="617934"/>
                </a:cubicBezTo>
                <a:cubicBezTo>
                  <a:pt x="157356" y="607633"/>
                  <a:pt x="156938" y="597282"/>
                  <a:pt x="155972" y="586978"/>
                </a:cubicBezTo>
                <a:cubicBezTo>
                  <a:pt x="155747" y="584574"/>
                  <a:pt x="155080" y="582230"/>
                  <a:pt x="154781" y="579834"/>
                </a:cubicBezTo>
                <a:cubicBezTo>
                  <a:pt x="153889" y="572702"/>
                  <a:pt x="153417" y="565518"/>
                  <a:pt x="152400" y="558403"/>
                </a:cubicBezTo>
                <a:cubicBezTo>
                  <a:pt x="152193" y="556951"/>
                  <a:pt x="148849" y="548935"/>
                  <a:pt x="148828" y="548878"/>
                </a:cubicBezTo>
                <a:cubicBezTo>
                  <a:pt x="146973" y="543931"/>
                  <a:pt x="148803" y="546470"/>
                  <a:pt x="145256" y="542925"/>
                </a:cubicBezTo>
                <a:cubicBezTo>
                  <a:pt x="144859" y="541337"/>
                  <a:pt x="145530" y="538894"/>
                  <a:pt x="144066" y="538162"/>
                </a:cubicBezTo>
                <a:cubicBezTo>
                  <a:pt x="142786" y="537522"/>
                  <a:pt x="141388" y="539426"/>
                  <a:pt x="140494" y="540544"/>
                </a:cubicBezTo>
                <a:cubicBezTo>
                  <a:pt x="139710" y="541524"/>
                  <a:pt x="139797" y="542962"/>
                  <a:pt x="139303" y="544116"/>
                </a:cubicBezTo>
                <a:cubicBezTo>
                  <a:pt x="138604" y="545747"/>
                  <a:pt x="138077" y="547531"/>
                  <a:pt x="136922" y="548878"/>
                </a:cubicBezTo>
                <a:cubicBezTo>
                  <a:pt x="135630" y="550385"/>
                  <a:pt x="133747" y="551259"/>
                  <a:pt x="132159" y="552450"/>
                </a:cubicBezTo>
                <a:cubicBezTo>
                  <a:pt x="131365" y="556816"/>
                  <a:pt x="130707" y="561208"/>
                  <a:pt x="129778" y="565547"/>
                </a:cubicBezTo>
                <a:lnTo>
                  <a:pt x="128786" y="568524"/>
                </a:lnTo>
                <a:lnTo>
                  <a:pt x="127397" y="564356"/>
                </a:lnTo>
                <a:cubicBezTo>
                  <a:pt x="126757" y="563076"/>
                  <a:pt x="125810" y="561975"/>
                  <a:pt x="125016" y="560784"/>
                </a:cubicBezTo>
                <a:cubicBezTo>
                  <a:pt x="124619" y="559197"/>
                  <a:pt x="124490" y="557517"/>
                  <a:pt x="123825" y="556022"/>
                </a:cubicBezTo>
                <a:cubicBezTo>
                  <a:pt x="122885" y="553907"/>
                  <a:pt x="120649" y="552349"/>
                  <a:pt x="120253" y="550069"/>
                </a:cubicBezTo>
                <a:cubicBezTo>
                  <a:pt x="119027" y="543020"/>
                  <a:pt x="119692" y="535764"/>
                  <a:pt x="119063" y="528637"/>
                </a:cubicBezTo>
                <a:cubicBezTo>
                  <a:pt x="118501" y="522262"/>
                  <a:pt x="117586" y="515922"/>
                  <a:pt x="116681" y="509587"/>
                </a:cubicBezTo>
                <a:cubicBezTo>
                  <a:pt x="115998" y="504808"/>
                  <a:pt x="115418" y="499997"/>
                  <a:pt x="114300" y="495300"/>
                </a:cubicBezTo>
                <a:cubicBezTo>
                  <a:pt x="113428" y="491637"/>
                  <a:pt x="110728" y="484584"/>
                  <a:pt x="110728" y="484584"/>
                </a:cubicBezTo>
                <a:cubicBezTo>
                  <a:pt x="110331" y="478631"/>
                  <a:pt x="109984" y="472674"/>
                  <a:pt x="109538" y="466725"/>
                </a:cubicBezTo>
                <a:cubicBezTo>
                  <a:pt x="107257" y="436311"/>
                  <a:pt x="110277" y="446326"/>
                  <a:pt x="105966" y="433387"/>
                </a:cubicBezTo>
                <a:lnTo>
                  <a:pt x="104301" y="412579"/>
                </a:lnTo>
                <a:lnTo>
                  <a:pt x="86710" y="330037"/>
                </a:lnTo>
                <a:lnTo>
                  <a:pt x="89335" y="330659"/>
                </a:lnTo>
                <a:cubicBezTo>
                  <a:pt x="89371" y="329875"/>
                  <a:pt x="88996" y="329797"/>
                  <a:pt x="90486" y="335756"/>
                </a:cubicBezTo>
                <a:cubicBezTo>
                  <a:pt x="97309" y="345992"/>
                  <a:pt x="89129" y="333041"/>
                  <a:pt x="94058" y="342900"/>
                </a:cubicBezTo>
                <a:lnTo>
                  <a:pt x="96466" y="347717"/>
                </a:lnTo>
                <a:lnTo>
                  <a:pt x="70635" y="254606"/>
                </a:lnTo>
                <a:lnTo>
                  <a:pt x="86710" y="330037"/>
                </a:lnTo>
                <a:lnTo>
                  <a:pt x="85724" y="329803"/>
                </a:lnTo>
                <a:cubicBezTo>
                  <a:pt x="84837" y="328915"/>
                  <a:pt x="85094" y="327354"/>
                  <a:pt x="84533" y="326231"/>
                </a:cubicBezTo>
                <a:cubicBezTo>
                  <a:pt x="83893" y="324951"/>
                  <a:pt x="82946" y="323850"/>
                  <a:pt x="82152" y="322659"/>
                </a:cubicBezTo>
                <a:cubicBezTo>
                  <a:pt x="81755" y="320278"/>
                  <a:pt x="81485" y="317872"/>
                  <a:pt x="80961" y="315516"/>
                </a:cubicBezTo>
                <a:cubicBezTo>
                  <a:pt x="80260" y="312364"/>
                  <a:pt x="78844" y="310091"/>
                  <a:pt x="77389" y="307181"/>
                </a:cubicBezTo>
                <a:cubicBezTo>
                  <a:pt x="74912" y="297268"/>
                  <a:pt x="77929" y="307071"/>
                  <a:pt x="73817" y="298847"/>
                </a:cubicBezTo>
                <a:cubicBezTo>
                  <a:pt x="73256" y="297724"/>
                  <a:pt x="72957" y="296486"/>
                  <a:pt x="72627" y="295275"/>
                </a:cubicBezTo>
                <a:cubicBezTo>
                  <a:pt x="71766" y="292118"/>
                  <a:pt x="71106" y="288907"/>
                  <a:pt x="70245" y="285750"/>
                </a:cubicBezTo>
                <a:cubicBezTo>
                  <a:pt x="68449" y="279163"/>
                  <a:pt x="69927" y="285112"/>
                  <a:pt x="66674" y="278606"/>
                </a:cubicBezTo>
                <a:cubicBezTo>
                  <a:pt x="66113" y="277483"/>
                  <a:pt x="65880" y="276225"/>
                  <a:pt x="65483" y="275034"/>
                </a:cubicBezTo>
                <a:cubicBezTo>
                  <a:pt x="64689" y="264715"/>
                  <a:pt x="64167" y="254372"/>
                  <a:pt x="63102" y="244078"/>
                </a:cubicBezTo>
                <a:cubicBezTo>
                  <a:pt x="62973" y="242830"/>
                  <a:pt x="62117" y="241744"/>
                  <a:pt x="61911" y="240506"/>
                </a:cubicBezTo>
                <a:cubicBezTo>
                  <a:pt x="60527" y="232202"/>
                  <a:pt x="58984" y="223897"/>
                  <a:pt x="58339" y="215503"/>
                </a:cubicBezTo>
                <a:lnTo>
                  <a:pt x="58340" y="210287"/>
                </a:lnTo>
                <a:lnTo>
                  <a:pt x="54873" y="197791"/>
                </a:lnTo>
                <a:lnTo>
                  <a:pt x="54767" y="197644"/>
                </a:lnTo>
                <a:lnTo>
                  <a:pt x="54179" y="195289"/>
                </a:lnTo>
                <a:lnTo>
                  <a:pt x="53485" y="192789"/>
                </a:lnTo>
                <a:lnTo>
                  <a:pt x="51195" y="190500"/>
                </a:lnTo>
                <a:lnTo>
                  <a:pt x="48049" y="17319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584A7A-CCBD-4DA3-A1FA-17915A8195C5}"/>
              </a:ext>
            </a:extLst>
          </p:cNvPr>
          <p:cNvSpPr/>
          <p:nvPr/>
        </p:nvSpPr>
        <p:spPr>
          <a:xfrm>
            <a:off x="2376488" y="5927125"/>
            <a:ext cx="804862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5" grpId="0" animBg="1"/>
      <p:bldP spid="36" grpId="0" animBg="1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4427" r="68943" b="72849"/>
          <a:stretch/>
        </p:blipFill>
        <p:spPr bwMode="auto">
          <a:xfrm>
            <a:off x="1049481" y="4566123"/>
            <a:ext cx="4999638" cy="2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FB9807F-4D7D-4FAE-BD99-9B008A57D555}"/>
              </a:ext>
            </a:extLst>
          </p:cNvPr>
          <p:cNvSpPr/>
          <p:nvPr/>
        </p:nvSpPr>
        <p:spPr>
          <a:xfrm rot="5400000">
            <a:off x="8615215" y="5256310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1CA7F-25AD-4C95-9A54-DFA5DD7EBCD8}"/>
              </a:ext>
            </a:extLst>
          </p:cNvPr>
          <p:cNvSpPr/>
          <p:nvPr/>
        </p:nvSpPr>
        <p:spPr>
          <a:xfrm rot="5400000">
            <a:off x="9001807" y="5204811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2358580" y="6626128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3665571" y="581580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6DB745-D191-4C18-956C-7AB793305917}"/>
              </a:ext>
            </a:extLst>
          </p:cNvPr>
          <p:cNvSpPr txBox="1"/>
          <p:nvPr/>
        </p:nvSpPr>
        <p:spPr>
          <a:xfrm>
            <a:off x="639157" y="6746562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D16AEA-F737-4E55-A21E-EDE1D167CC72}"/>
              </a:ext>
            </a:extLst>
          </p:cNvPr>
          <p:cNvSpPr txBox="1"/>
          <p:nvPr/>
        </p:nvSpPr>
        <p:spPr>
          <a:xfrm>
            <a:off x="639157" y="453685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327C29-D990-47FE-9C2E-EA42125D399B}"/>
              </a:ext>
            </a:extLst>
          </p:cNvPr>
          <p:cNvSpPr txBox="1"/>
          <p:nvPr/>
        </p:nvSpPr>
        <p:spPr>
          <a:xfrm>
            <a:off x="638178" y="620360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13D99-1BAB-4018-9C72-0ADA32CBE3DB}"/>
              </a:ext>
            </a:extLst>
          </p:cNvPr>
          <p:cNvSpPr txBox="1"/>
          <p:nvPr/>
        </p:nvSpPr>
        <p:spPr>
          <a:xfrm>
            <a:off x="639157" y="5629205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8BA97E7-8CA9-4D46-833E-C6C0399EBADC}"/>
              </a:ext>
            </a:extLst>
          </p:cNvPr>
          <p:cNvSpPr txBox="1"/>
          <p:nvPr/>
        </p:nvSpPr>
        <p:spPr>
          <a:xfrm>
            <a:off x="639157" y="508624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AE7057-D05B-4E05-A94A-5B42774E5ABA}"/>
              </a:ext>
            </a:extLst>
          </p:cNvPr>
          <p:cNvSpPr txBox="1"/>
          <p:nvPr/>
        </p:nvSpPr>
        <p:spPr>
          <a:xfrm>
            <a:off x="979268" y="70396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B674A6-3611-4841-9FFE-451C582C6EDA}"/>
              </a:ext>
            </a:extLst>
          </p:cNvPr>
          <p:cNvSpPr txBox="1"/>
          <p:nvPr/>
        </p:nvSpPr>
        <p:spPr>
          <a:xfrm>
            <a:off x="4665958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5A5DD-7BB0-4D98-AA2C-C4A7D3B0E4C1}"/>
              </a:ext>
            </a:extLst>
          </p:cNvPr>
          <p:cNvSpPr txBox="1"/>
          <p:nvPr/>
        </p:nvSpPr>
        <p:spPr>
          <a:xfrm>
            <a:off x="1840389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02A117-79B9-4F28-8F1C-905505698616}"/>
              </a:ext>
            </a:extLst>
          </p:cNvPr>
          <p:cNvSpPr txBox="1"/>
          <p:nvPr/>
        </p:nvSpPr>
        <p:spPr>
          <a:xfrm>
            <a:off x="2822613" y="70422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C59A1C-8E02-4733-AE38-FD43E8059A55}"/>
              </a:ext>
            </a:extLst>
          </p:cNvPr>
          <p:cNvSpPr txBox="1"/>
          <p:nvPr/>
        </p:nvSpPr>
        <p:spPr>
          <a:xfrm>
            <a:off x="3736422" y="704467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085C87-3686-47F3-BFBD-F6B8404DE3D7}"/>
              </a:ext>
            </a:extLst>
          </p:cNvPr>
          <p:cNvSpPr txBox="1"/>
          <p:nvPr/>
        </p:nvSpPr>
        <p:spPr>
          <a:xfrm>
            <a:off x="5563115" y="703870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F9C107-4E86-4892-8300-B5F0682DD8C0}"/>
              </a:ext>
            </a:extLst>
          </p:cNvPr>
          <p:cNvSpPr txBox="1"/>
          <p:nvPr/>
        </p:nvSpPr>
        <p:spPr>
          <a:xfrm rot="16200000">
            <a:off x="-452909" y="568785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Median </a:t>
            </a:r>
            <a:r>
              <a:rPr lang="de-DE" sz="1800" dirty="0" err="1"/>
              <a:t>of</a:t>
            </a:r>
            <a:r>
              <a:rPr lang="de-DE" sz="1800" dirty="0"/>
              <a:t> MSEs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3C3BEF-2410-4814-A3D1-810B8A237E7D}"/>
              </a:ext>
            </a:extLst>
          </p:cNvPr>
          <p:cNvSpPr txBox="1"/>
          <p:nvPr/>
        </p:nvSpPr>
        <p:spPr>
          <a:xfrm>
            <a:off x="2433479" y="7411596"/>
            <a:ext cx="229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Minimum </a:t>
            </a:r>
            <a:r>
              <a:rPr lang="de-DE" sz="1800" dirty="0" err="1"/>
              <a:t>Distance</a:t>
            </a:r>
            <a:endParaRPr lang="en-GB" sz="1800" dirty="0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1681A3D-9421-4928-9BC3-86C4CDACA971}"/>
              </a:ext>
            </a:extLst>
          </p:cNvPr>
          <p:cNvSpPr/>
          <p:nvPr/>
        </p:nvSpPr>
        <p:spPr>
          <a:xfrm>
            <a:off x="6321323" y="5664436"/>
            <a:ext cx="920627" cy="35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D079723-7203-4F81-9C1B-9DAC30254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424" r="1925" b="50953"/>
          <a:stretch/>
        </p:blipFill>
        <p:spPr>
          <a:xfrm>
            <a:off x="7926089" y="4813239"/>
            <a:ext cx="4001545" cy="224711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B845A67-31E9-45CB-8C7D-DC5EDC8F9652}"/>
              </a:ext>
            </a:extLst>
          </p:cNvPr>
          <p:cNvSpPr txBox="1"/>
          <p:nvPr/>
        </p:nvSpPr>
        <p:spPr>
          <a:xfrm>
            <a:off x="11927634" y="541932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8325B10-B9C5-4408-9D92-40C3323FBA7F}"/>
              </a:ext>
            </a:extLst>
          </p:cNvPr>
          <p:cNvSpPr txBox="1"/>
          <p:nvPr/>
        </p:nvSpPr>
        <p:spPr>
          <a:xfrm>
            <a:off x="11895556" y="6165073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F241517-4E03-475A-A987-6B14063EA5EF}"/>
              </a:ext>
            </a:extLst>
          </p:cNvPr>
          <p:cNvSpPr/>
          <p:nvPr/>
        </p:nvSpPr>
        <p:spPr>
          <a:xfrm>
            <a:off x="7818394" y="4816745"/>
            <a:ext cx="106815" cy="1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7255848-4D7F-4541-8DB4-9164F64E03D1}"/>
              </a:ext>
            </a:extLst>
          </p:cNvPr>
          <p:cNvSpPr/>
          <p:nvPr/>
        </p:nvSpPr>
        <p:spPr>
          <a:xfrm rot="5400000">
            <a:off x="9864762" y="5458431"/>
            <a:ext cx="185850" cy="32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2E1CB7E-8B33-4C1D-A53D-5C29524F9067}"/>
              </a:ext>
            </a:extLst>
          </p:cNvPr>
          <p:cNvSpPr/>
          <p:nvPr/>
        </p:nvSpPr>
        <p:spPr>
          <a:xfrm rot="5400000">
            <a:off x="10156606" y="8075337"/>
            <a:ext cx="162058" cy="286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0FB4099-7D78-4ABF-862C-EB85852A1AD0}"/>
              </a:ext>
            </a:extLst>
          </p:cNvPr>
          <p:cNvSpPr txBox="1"/>
          <p:nvPr/>
        </p:nvSpPr>
        <p:spPr>
          <a:xfrm>
            <a:off x="7524783" y="674203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A89EE11-FBDB-401F-BE62-0A869D6B6DFB}"/>
              </a:ext>
            </a:extLst>
          </p:cNvPr>
          <p:cNvSpPr txBox="1"/>
          <p:nvPr/>
        </p:nvSpPr>
        <p:spPr>
          <a:xfrm>
            <a:off x="7514991" y="4766822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9BC1CA2-B9FB-4052-9760-72ADD2CCE172}"/>
              </a:ext>
            </a:extLst>
          </p:cNvPr>
          <p:cNvSpPr txBox="1"/>
          <p:nvPr/>
        </p:nvSpPr>
        <p:spPr>
          <a:xfrm>
            <a:off x="8302514" y="4405043"/>
            <a:ext cx="12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603EA2A-CA2E-4870-B63D-A09C4C080E30}"/>
              </a:ext>
            </a:extLst>
          </p:cNvPr>
          <p:cNvSpPr txBox="1"/>
          <p:nvPr/>
        </p:nvSpPr>
        <p:spPr>
          <a:xfrm>
            <a:off x="9981793" y="4396465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E2E4767-5F86-4FD1-877F-71977D408EC4}"/>
              </a:ext>
            </a:extLst>
          </p:cNvPr>
          <p:cNvSpPr txBox="1"/>
          <p:nvPr/>
        </p:nvSpPr>
        <p:spPr>
          <a:xfrm rot="16200000">
            <a:off x="7379649" y="5584548"/>
            <a:ext cx="6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1410243-FB2D-47A5-B894-EC01D9EAEDE3}"/>
              </a:ext>
            </a:extLst>
          </p:cNvPr>
          <p:cNvSpPr/>
          <p:nvPr/>
        </p:nvSpPr>
        <p:spPr>
          <a:xfrm>
            <a:off x="9906080" y="4015560"/>
            <a:ext cx="106815" cy="44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8F0236B-0F2D-4992-B7F4-59EB992C6617}"/>
              </a:ext>
            </a:extLst>
          </p:cNvPr>
          <p:cNvCxnSpPr>
            <a:cxnSpLocks/>
          </p:cNvCxnSpPr>
          <p:nvPr/>
        </p:nvCxnSpPr>
        <p:spPr>
          <a:xfrm>
            <a:off x="7951407" y="5608597"/>
            <a:ext cx="398544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BF976BE1-951F-4C88-B0FE-3DEEFD288AFC}"/>
              </a:ext>
            </a:extLst>
          </p:cNvPr>
          <p:cNvCxnSpPr>
            <a:cxnSpLocks/>
          </p:cNvCxnSpPr>
          <p:nvPr/>
        </p:nvCxnSpPr>
        <p:spPr>
          <a:xfrm>
            <a:off x="7951407" y="6346424"/>
            <a:ext cx="399511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5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8" grpId="0"/>
      <p:bldP spid="39" grpId="0"/>
      <p:bldP spid="40" grpId="0" animBg="1"/>
      <p:bldP spid="48" grpId="0" animBg="1"/>
      <p:bldP spid="53" grpId="0"/>
      <p:bldP spid="54" grpId="0"/>
      <p:bldP spid="59" grpId="0"/>
      <p:bldP spid="60" grpId="0"/>
      <p:bldP spid="61" grpId="0"/>
      <p:bldP spid="6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and real EEG data with added artifacts)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Power ICA: quite good with reasonable SNR (~ 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 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Violates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assumptions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8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Power ICA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429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are Graph Signals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A155577A-D14C-42D5-80DF-578694E192E3}"/>
              </a:ext>
            </a:extLst>
          </p:cNvPr>
          <p:cNvCxnSpPr>
            <a:cxnSpLocks/>
          </p:cNvCxnSpPr>
          <p:nvPr/>
        </p:nvCxnSpPr>
        <p:spPr>
          <a:xfrm flipV="1">
            <a:off x="7953265" y="4486695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026859D-A65C-48AB-ACAD-E5047C521511}"/>
              </a:ext>
            </a:extLst>
          </p:cNvPr>
          <p:cNvCxnSpPr>
            <a:cxnSpLocks/>
          </p:cNvCxnSpPr>
          <p:nvPr/>
        </p:nvCxnSpPr>
        <p:spPr>
          <a:xfrm>
            <a:off x="7953265" y="7196895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F55DA06A-A43E-4A42-B8EA-3C9E00C04539}"/>
              </a:ext>
            </a:extLst>
          </p:cNvPr>
          <p:cNvCxnSpPr>
            <a:cxnSpLocks/>
          </p:cNvCxnSpPr>
          <p:nvPr/>
        </p:nvCxnSpPr>
        <p:spPr>
          <a:xfrm flipV="1">
            <a:off x="8248540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4DA17520-61A1-4921-B430-3238EE0AADEF}"/>
              </a:ext>
            </a:extLst>
          </p:cNvPr>
          <p:cNvCxnSpPr>
            <a:cxnSpLocks/>
          </p:cNvCxnSpPr>
          <p:nvPr/>
        </p:nvCxnSpPr>
        <p:spPr>
          <a:xfrm flipV="1">
            <a:off x="8515240" y="5841795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B552E910-955B-4E8D-B806-62D10E651876}"/>
              </a:ext>
            </a:extLst>
          </p:cNvPr>
          <p:cNvCxnSpPr>
            <a:cxnSpLocks/>
          </p:cNvCxnSpPr>
          <p:nvPr/>
        </p:nvCxnSpPr>
        <p:spPr>
          <a:xfrm flipV="1">
            <a:off x="8791465" y="545382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1957E216-523C-4536-8389-A3FF9D29776C}"/>
              </a:ext>
            </a:extLst>
          </p:cNvPr>
          <p:cNvCxnSpPr>
            <a:cxnSpLocks/>
          </p:cNvCxnSpPr>
          <p:nvPr/>
        </p:nvCxnSpPr>
        <p:spPr>
          <a:xfrm flipV="1">
            <a:off x="9039115" y="5025195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0D64C211-45B7-417F-8166-3EA6040F800F}"/>
              </a:ext>
            </a:extLst>
          </p:cNvPr>
          <p:cNvCxnSpPr>
            <a:cxnSpLocks/>
          </p:cNvCxnSpPr>
          <p:nvPr/>
        </p:nvCxnSpPr>
        <p:spPr>
          <a:xfrm flipV="1">
            <a:off x="9296290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4212D76-8611-4048-B674-9B4F079A805D}"/>
              </a:ext>
            </a:extLst>
          </p:cNvPr>
          <p:cNvCxnSpPr>
            <a:cxnSpLocks/>
          </p:cNvCxnSpPr>
          <p:nvPr/>
        </p:nvCxnSpPr>
        <p:spPr>
          <a:xfrm flipV="1">
            <a:off x="9553465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AC53495-58DA-4F8E-9773-F9253692FB6B}"/>
              </a:ext>
            </a:extLst>
          </p:cNvPr>
          <p:cNvCxnSpPr>
            <a:cxnSpLocks/>
          </p:cNvCxnSpPr>
          <p:nvPr/>
        </p:nvCxnSpPr>
        <p:spPr>
          <a:xfrm flipV="1">
            <a:off x="9829690" y="5025195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EDF67BDA-DAD5-4009-8D06-B9275FCE53C6}"/>
              </a:ext>
            </a:extLst>
          </p:cNvPr>
          <p:cNvCxnSpPr>
            <a:cxnSpLocks/>
          </p:cNvCxnSpPr>
          <p:nvPr/>
        </p:nvCxnSpPr>
        <p:spPr>
          <a:xfrm flipV="1">
            <a:off x="10115440" y="5453820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A8CA1A37-EAC8-4346-979F-8DCF3E678F63}"/>
              </a:ext>
            </a:extLst>
          </p:cNvPr>
          <p:cNvCxnSpPr>
            <a:cxnSpLocks/>
          </p:cNvCxnSpPr>
          <p:nvPr/>
        </p:nvCxnSpPr>
        <p:spPr>
          <a:xfrm flipV="1">
            <a:off x="10401190" y="5834820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D027C383-AE60-4AB9-AA91-69364883C4EE}"/>
              </a:ext>
            </a:extLst>
          </p:cNvPr>
          <p:cNvCxnSpPr>
            <a:cxnSpLocks/>
          </p:cNvCxnSpPr>
          <p:nvPr/>
        </p:nvCxnSpPr>
        <p:spPr>
          <a:xfrm flipV="1">
            <a:off x="10696465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D11393D6-986D-4EEC-99FC-E0C4D26C5116}"/>
              </a:ext>
            </a:extLst>
          </p:cNvPr>
          <p:cNvCxnSpPr/>
          <p:nvPr/>
        </p:nvCxnSpPr>
        <p:spPr>
          <a:xfrm flipV="1">
            <a:off x="10972690" y="6308633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9">
            <a:extLst>
              <a:ext uri="{FF2B5EF4-FFF2-40B4-BE49-F238E27FC236}">
                <a16:creationId xmlns:a16="http://schemas.microsoft.com/office/drawing/2014/main" id="{2636CBD8-4066-45D0-8E19-E4658CF36E3C}"/>
              </a:ext>
            </a:extLst>
          </p:cNvPr>
          <p:cNvCxnSpPr>
            <a:cxnSpLocks/>
          </p:cNvCxnSpPr>
          <p:nvPr/>
        </p:nvCxnSpPr>
        <p:spPr>
          <a:xfrm flipV="1">
            <a:off x="11224444" y="6131334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5">
            <a:extLst>
              <a:ext uri="{FF2B5EF4-FFF2-40B4-BE49-F238E27FC236}">
                <a16:creationId xmlns:a16="http://schemas.microsoft.com/office/drawing/2014/main" id="{9CEC5FC8-6783-4614-B272-E98E007C17DB}"/>
              </a:ext>
            </a:extLst>
          </p:cNvPr>
          <p:cNvCxnSpPr>
            <a:cxnSpLocks/>
          </p:cNvCxnSpPr>
          <p:nvPr/>
        </p:nvCxnSpPr>
        <p:spPr>
          <a:xfrm flipV="1">
            <a:off x="11506090" y="5834820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8">
            <a:extLst>
              <a:ext uri="{FF2B5EF4-FFF2-40B4-BE49-F238E27FC236}">
                <a16:creationId xmlns:a16="http://schemas.microsoft.com/office/drawing/2014/main" id="{23EAC218-820D-4028-835E-A38E8185089E}"/>
              </a:ext>
            </a:extLst>
          </p:cNvPr>
          <p:cNvCxnSpPr/>
          <p:nvPr/>
        </p:nvCxnSpPr>
        <p:spPr>
          <a:xfrm flipV="1">
            <a:off x="7953265" y="6308631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6">
            <a:extLst>
              <a:ext uri="{FF2B5EF4-FFF2-40B4-BE49-F238E27FC236}">
                <a16:creationId xmlns:a16="http://schemas.microsoft.com/office/drawing/2014/main" id="{C52CA62D-E2F0-4ED7-B714-A89EEEB6D359}"/>
              </a:ext>
            </a:extLst>
          </p:cNvPr>
          <p:cNvGrpSpPr/>
          <p:nvPr/>
        </p:nvGrpSpPr>
        <p:grpSpPr>
          <a:xfrm>
            <a:off x="881848" y="6958162"/>
            <a:ext cx="5764038" cy="366350"/>
            <a:chOff x="671392" y="4596843"/>
            <a:chExt cx="6469883" cy="52363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383ADD0E-EFFD-43EF-9DE5-89FFC5FDCBE5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2766FC5D-8AC9-4247-8F55-219F038A525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BB9C800E-127A-4603-B7E4-98CC8E055893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FA554A6-750F-491B-9954-219B7156CE60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42" name="Straight Arrow Connector 18">
              <a:extLst>
                <a:ext uri="{FF2B5EF4-FFF2-40B4-BE49-F238E27FC236}">
                  <a16:creationId xmlns:a16="http://schemas.microsoft.com/office/drawing/2014/main" id="{CAB86CDF-D9C2-42E6-B945-A4597A0F57BC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9FD08F14-6146-4E36-AB7B-E4D368DB139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56D3CEEF-D238-44EA-B903-F4C271F56F4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3">
              <a:extLst>
                <a:ext uri="{FF2B5EF4-FFF2-40B4-BE49-F238E27FC236}">
                  <a16:creationId xmlns:a16="http://schemas.microsoft.com/office/drawing/2014/main" id="{52A1E71D-A26F-4F00-8F74-C5C83C8DE0B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C456CDCC-42A0-46B7-86C9-12375CA5E9C7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023B4B97-8FD6-422A-8E12-CFBA11F2DCAF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48" name="Connector: Curved 29">
              <a:extLst>
                <a:ext uri="{FF2B5EF4-FFF2-40B4-BE49-F238E27FC236}">
                  <a16:creationId xmlns:a16="http://schemas.microsoft.com/office/drawing/2014/main" id="{1B81EB62-7623-42FD-BF31-3EA6F93651AF}"/>
                </a:ext>
              </a:extLst>
            </p:cNvPr>
            <p:cNvCxnSpPr>
              <a:stCxn id="39" idx="4"/>
              <a:endCxn id="4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96">
            <a:extLst>
              <a:ext uri="{FF2B5EF4-FFF2-40B4-BE49-F238E27FC236}">
                <a16:creationId xmlns:a16="http://schemas.microsoft.com/office/drawing/2014/main" id="{50044BA5-70F6-4777-B48F-B0F051EA9392}"/>
              </a:ext>
            </a:extLst>
          </p:cNvPr>
          <p:cNvCxnSpPr>
            <a:cxnSpLocks/>
          </p:cNvCxnSpPr>
          <p:nvPr/>
        </p:nvCxnSpPr>
        <p:spPr>
          <a:xfrm>
            <a:off x="7966894" y="7196900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8">
            <a:extLst>
              <a:ext uri="{FF2B5EF4-FFF2-40B4-BE49-F238E27FC236}">
                <a16:creationId xmlns:a16="http://schemas.microsoft.com/office/drawing/2014/main" id="{A108F34B-AE30-486B-B651-35D80B2D9F05}"/>
              </a:ext>
            </a:extLst>
          </p:cNvPr>
          <p:cNvCxnSpPr>
            <a:cxnSpLocks/>
          </p:cNvCxnSpPr>
          <p:nvPr/>
        </p:nvCxnSpPr>
        <p:spPr>
          <a:xfrm>
            <a:off x="824854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9">
            <a:extLst>
              <a:ext uri="{FF2B5EF4-FFF2-40B4-BE49-F238E27FC236}">
                <a16:creationId xmlns:a16="http://schemas.microsoft.com/office/drawing/2014/main" id="{F5834FE7-F4A7-4029-82C7-F704301C0219}"/>
              </a:ext>
            </a:extLst>
          </p:cNvPr>
          <p:cNvCxnSpPr>
            <a:cxnSpLocks/>
          </p:cNvCxnSpPr>
          <p:nvPr/>
        </p:nvCxnSpPr>
        <p:spPr>
          <a:xfrm>
            <a:off x="8509819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0">
            <a:extLst>
              <a:ext uri="{FF2B5EF4-FFF2-40B4-BE49-F238E27FC236}">
                <a16:creationId xmlns:a16="http://schemas.microsoft.com/office/drawing/2014/main" id="{5C66866B-2444-4295-BAB3-9DF30F79391F}"/>
              </a:ext>
            </a:extLst>
          </p:cNvPr>
          <p:cNvCxnSpPr>
            <a:cxnSpLocks/>
          </p:cNvCxnSpPr>
          <p:nvPr/>
        </p:nvCxnSpPr>
        <p:spPr>
          <a:xfrm>
            <a:off x="8757469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01">
            <a:extLst>
              <a:ext uri="{FF2B5EF4-FFF2-40B4-BE49-F238E27FC236}">
                <a16:creationId xmlns:a16="http://schemas.microsoft.com/office/drawing/2014/main" id="{C938B189-E470-43EB-B47B-C4484BD80363}"/>
              </a:ext>
            </a:extLst>
          </p:cNvPr>
          <p:cNvCxnSpPr>
            <a:cxnSpLocks/>
          </p:cNvCxnSpPr>
          <p:nvPr/>
        </p:nvCxnSpPr>
        <p:spPr>
          <a:xfrm>
            <a:off x="9014644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02">
            <a:extLst>
              <a:ext uri="{FF2B5EF4-FFF2-40B4-BE49-F238E27FC236}">
                <a16:creationId xmlns:a16="http://schemas.microsoft.com/office/drawing/2014/main" id="{BE5C487F-181C-42EE-AB8D-D22D42D1F51E}"/>
              </a:ext>
            </a:extLst>
          </p:cNvPr>
          <p:cNvCxnSpPr>
            <a:cxnSpLocks/>
          </p:cNvCxnSpPr>
          <p:nvPr/>
        </p:nvCxnSpPr>
        <p:spPr>
          <a:xfrm>
            <a:off x="9271819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03">
            <a:extLst>
              <a:ext uri="{FF2B5EF4-FFF2-40B4-BE49-F238E27FC236}">
                <a16:creationId xmlns:a16="http://schemas.microsoft.com/office/drawing/2014/main" id="{515D32E4-2C75-4ED3-92CF-64CD89842A5F}"/>
              </a:ext>
            </a:extLst>
          </p:cNvPr>
          <p:cNvCxnSpPr>
            <a:cxnSpLocks/>
          </p:cNvCxnSpPr>
          <p:nvPr/>
        </p:nvCxnSpPr>
        <p:spPr>
          <a:xfrm>
            <a:off x="9548044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04">
            <a:extLst>
              <a:ext uri="{FF2B5EF4-FFF2-40B4-BE49-F238E27FC236}">
                <a16:creationId xmlns:a16="http://schemas.microsoft.com/office/drawing/2014/main" id="{794E1D87-4EFE-43E8-907A-E315D0275DA1}"/>
              </a:ext>
            </a:extLst>
          </p:cNvPr>
          <p:cNvCxnSpPr>
            <a:cxnSpLocks/>
          </p:cNvCxnSpPr>
          <p:nvPr/>
        </p:nvCxnSpPr>
        <p:spPr>
          <a:xfrm>
            <a:off x="9850792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5">
            <a:extLst>
              <a:ext uri="{FF2B5EF4-FFF2-40B4-BE49-F238E27FC236}">
                <a16:creationId xmlns:a16="http://schemas.microsoft.com/office/drawing/2014/main" id="{76217269-A3A5-4B0C-9597-4A9BB139B7DE}"/>
              </a:ext>
            </a:extLst>
          </p:cNvPr>
          <p:cNvCxnSpPr>
            <a:cxnSpLocks/>
          </p:cNvCxnSpPr>
          <p:nvPr/>
        </p:nvCxnSpPr>
        <p:spPr>
          <a:xfrm>
            <a:off x="10115440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6">
            <a:extLst>
              <a:ext uri="{FF2B5EF4-FFF2-40B4-BE49-F238E27FC236}">
                <a16:creationId xmlns:a16="http://schemas.microsoft.com/office/drawing/2014/main" id="{24FC5A60-BFBD-4CC4-8DA7-643AEBE06B8D}"/>
              </a:ext>
            </a:extLst>
          </p:cNvPr>
          <p:cNvCxnSpPr>
            <a:cxnSpLocks/>
          </p:cNvCxnSpPr>
          <p:nvPr/>
        </p:nvCxnSpPr>
        <p:spPr>
          <a:xfrm>
            <a:off x="10397086" y="7199598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9">
            <a:extLst>
              <a:ext uri="{FF2B5EF4-FFF2-40B4-BE49-F238E27FC236}">
                <a16:creationId xmlns:a16="http://schemas.microsoft.com/office/drawing/2014/main" id="{7D3790A0-B4C7-4CA7-9D1A-13B08B6D00E1}"/>
              </a:ext>
            </a:extLst>
          </p:cNvPr>
          <p:cNvCxnSpPr>
            <a:cxnSpLocks/>
          </p:cNvCxnSpPr>
          <p:nvPr/>
        </p:nvCxnSpPr>
        <p:spPr>
          <a:xfrm>
            <a:off x="11224444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0">
            <a:extLst>
              <a:ext uri="{FF2B5EF4-FFF2-40B4-BE49-F238E27FC236}">
                <a16:creationId xmlns:a16="http://schemas.microsoft.com/office/drawing/2014/main" id="{BB4C42CA-4BE1-46BA-B0BB-7F866C824994}"/>
              </a:ext>
            </a:extLst>
          </p:cNvPr>
          <p:cNvCxnSpPr>
            <a:cxnSpLocks/>
          </p:cNvCxnSpPr>
          <p:nvPr/>
        </p:nvCxnSpPr>
        <p:spPr>
          <a:xfrm>
            <a:off x="1150609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9">
            <a:extLst>
              <a:ext uri="{FF2B5EF4-FFF2-40B4-BE49-F238E27FC236}">
                <a16:creationId xmlns:a16="http://schemas.microsoft.com/office/drawing/2014/main" id="{66C52A04-053A-42A3-8B3C-1BBD3228B9B1}"/>
              </a:ext>
            </a:extLst>
          </p:cNvPr>
          <p:cNvCxnSpPr>
            <a:cxnSpLocks/>
          </p:cNvCxnSpPr>
          <p:nvPr/>
        </p:nvCxnSpPr>
        <p:spPr>
          <a:xfrm flipV="1">
            <a:off x="6479024" y="6800585"/>
            <a:ext cx="0" cy="26681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71">
            <a:extLst>
              <a:ext uri="{FF2B5EF4-FFF2-40B4-BE49-F238E27FC236}">
                <a16:creationId xmlns:a16="http://schemas.microsoft.com/office/drawing/2014/main" id="{FD175240-27F3-40EB-A3E2-98F74E247FBE}"/>
              </a:ext>
            </a:extLst>
          </p:cNvPr>
          <p:cNvCxnSpPr>
            <a:cxnSpLocks/>
          </p:cNvCxnSpPr>
          <p:nvPr/>
        </p:nvCxnSpPr>
        <p:spPr>
          <a:xfrm flipV="1">
            <a:off x="1047866" y="6741494"/>
            <a:ext cx="0" cy="320879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77">
            <a:extLst>
              <a:ext uri="{FF2B5EF4-FFF2-40B4-BE49-F238E27FC236}">
                <a16:creationId xmlns:a16="http://schemas.microsoft.com/office/drawing/2014/main" id="{734AC798-2474-4FC6-8DB3-E0DB7B268DD2}"/>
              </a:ext>
            </a:extLst>
          </p:cNvPr>
          <p:cNvCxnSpPr>
            <a:cxnSpLocks/>
          </p:cNvCxnSpPr>
          <p:nvPr/>
        </p:nvCxnSpPr>
        <p:spPr>
          <a:xfrm flipV="1">
            <a:off x="2095603" y="6538797"/>
            <a:ext cx="0" cy="5235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8">
            <a:extLst>
              <a:ext uri="{FF2B5EF4-FFF2-40B4-BE49-F238E27FC236}">
                <a16:creationId xmlns:a16="http://schemas.microsoft.com/office/drawing/2014/main" id="{5AC63323-5C8F-4319-9DAA-49B3B5E06C12}"/>
              </a:ext>
            </a:extLst>
          </p:cNvPr>
          <p:cNvCxnSpPr>
            <a:cxnSpLocks/>
          </p:cNvCxnSpPr>
          <p:nvPr/>
        </p:nvCxnSpPr>
        <p:spPr>
          <a:xfrm flipV="1">
            <a:off x="3147083" y="6308631"/>
            <a:ext cx="0" cy="75374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08">
            <a:extLst>
              <a:ext uri="{FF2B5EF4-FFF2-40B4-BE49-F238E27FC236}">
                <a16:creationId xmlns:a16="http://schemas.microsoft.com/office/drawing/2014/main" id="{49E1C293-85F3-4F7A-B452-11E9C0EBB3A8}"/>
              </a:ext>
            </a:extLst>
          </p:cNvPr>
          <p:cNvCxnSpPr>
            <a:cxnSpLocks/>
          </p:cNvCxnSpPr>
          <p:nvPr/>
        </p:nvCxnSpPr>
        <p:spPr>
          <a:xfrm>
            <a:off x="10967269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7">
            <a:extLst>
              <a:ext uri="{FF2B5EF4-FFF2-40B4-BE49-F238E27FC236}">
                <a16:creationId xmlns:a16="http://schemas.microsoft.com/office/drawing/2014/main" id="{4F298A2B-D708-4B68-AA2E-445376BAB679}"/>
              </a:ext>
            </a:extLst>
          </p:cNvPr>
          <p:cNvCxnSpPr>
            <a:cxnSpLocks/>
          </p:cNvCxnSpPr>
          <p:nvPr/>
        </p:nvCxnSpPr>
        <p:spPr>
          <a:xfrm>
            <a:off x="10678732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89">
            <a:extLst>
              <a:ext uri="{FF2B5EF4-FFF2-40B4-BE49-F238E27FC236}">
                <a16:creationId xmlns:a16="http://schemas.microsoft.com/office/drawing/2014/main" id="{FE699B6E-FC96-43D6-A086-C8374741718D}"/>
              </a:ext>
            </a:extLst>
          </p:cNvPr>
          <p:cNvCxnSpPr>
            <a:cxnSpLocks/>
          </p:cNvCxnSpPr>
          <p:nvPr/>
        </p:nvCxnSpPr>
        <p:spPr>
          <a:xfrm flipV="1">
            <a:off x="4253031" y="5841795"/>
            <a:ext cx="0" cy="1225601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B44A2782-266C-4EC8-BB30-385C5A1F10C9}"/>
              </a:ext>
            </a:extLst>
          </p:cNvPr>
          <p:cNvCxnSpPr>
            <a:cxnSpLocks/>
          </p:cNvCxnSpPr>
          <p:nvPr/>
        </p:nvCxnSpPr>
        <p:spPr>
          <a:xfrm>
            <a:off x="7685248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00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r>
              <a:rPr lang="en-GB" sz="2000" b="1" dirty="0"/>
              <a:t>Real EEG data with artifacts separable!</a:t>
            </a:r>
          </a:p>
          <a:p>
            <a:pPr marL="661035"/>
            <a:endParaRPr lang="en-GB" sz="2000" dirty="0">
              <a:solidFill>
                <a:schemeClr val="accent5"/>
              </a:solidFill>
            </a:endParaRP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11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63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 (Robust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r>
              <a:rPr lang="de-DE" sz="1800" dirty="0"/>
              <a:t>)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(</a:t>
            </a:r>
            <a:r>
              <a:rPr lang="de-DE" sz="1800" dirty="0" err="1"/>
              <a:t>recent</a:t>
            </a:r>
            <a:r>
              <a:rPr lang="de-DE" sz="1800" dirty="0"/>
              <a:t> </a:t>
            </a:r>
            <a:r>
              <a:rPr lang="de-DE" sz="1800" dirty="0" err="1"/>
              <a:t>research</a:t>
            </a:r>
            <a:r>
              <a:rPr lang="de-DE" sz="1800" dirty="0"/>
              <a:t> [Garcia2020])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910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2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1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869116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https://medium.com/better-humans/how-to-have-more-meaningful-conversations-7b1f9120ff0d</a:t>
            </a:r>
            <a:endParaRPr lang="en-US" sz="1800" dirty="0">
              <a:latin typeface="+mj-lt"/>
            </a:endParaRP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Hyvärinen</a:t>
            </a:r>
            <a:r>
              <a:rPr lang="de-DE" sz="1800" dirty="0"/>
              <a:t>, 1999]  "Fast </a:t>
            </a:r>
            <a:r>
              <a:rPr lang="de-DE" sz="1800" dirty="0" err="1"/>
              <a:t>and</a:t>
            </a:r>
            <a:r>
              <a:rPr lang="de-DE" sz="1800" dirty="0"/>
              <a:t> robust </a:t>
            </a:r>
            <a:r>
              <a:rPr lang="de-DE" sz="1800" dirty="0" err="1"/>
              <a:t>fixed</a:t>
            </a:r>
            <a:r>
              <a:rPr lang="de-DE" sz="1800" dirty="0"/>
              <a:t>-point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" IEEE Trans. </a:t>
            </a:r>
            <a:r>
              <a:rPr lang="de-DE" sz="1800" dirty="0" err="1"/>
              <a:t>Neural</a:t>
            </a:r>
            <a:r>
              <a:rPr lang="de-DE" sz="1800" dirty="0"/>
              <a:t> </a:t>
            </a:r>
            <a:r>
              <a:rPr lang="de-DE" sz="1800" dirty="0" err="1"/>
              <a:t>Netw</a:t>
            </a:r>
            <a:r>
              <a:rPr lang="de-DE" sz="1800" dirty="0"/>
              <a:t>. vol. 10 </a:t>
            </a:r>
            <a:r>
              <a:rPr lang="de-DE" sz="1800" dirty="0" err="1"/>
              <a:t>no</a:t>
            </a:r>
            <a:r>
              <a:rPr lang="de-DE" sz="1800" dirty="0"/>
              <a:t>. 3 pp. 626-634 May 1999.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Basiri</a:t>
            </a:r>
            <a:r>
              <a:rPr lang="de-DE" sz="1800" dirty="0"/>
              <a:t>, 2017]  S., </a:t>
            </a:r>
            <a:r>
              <a:rPr lang="de-DE" sz="1800" dirty="0" err="1"/>
              <a:t>Ollila</a:t>
            </a:r>
            <a:r>
              <a:rPr lang="de-DE" sz="1800" dirty="0"/>
              <a:t>, E., &amp; </a:t>
            </a:r>
            <a:r>
              <a:rPr lang="de-DE" sz="1800" dirty="0" err="1"/>
              <a:t>Koivunen</a:t>
            </a:r>
            <a:r>
              <a:rPr lang="de-DE" sz="1800" dirty="0"/>
              <a:t>, V. (2017). Alternative Derivation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FastICA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Novel</a:t>
            </a:r>
            <a:r>
              <a:rPr lang="de-DE" sz="1800" dirty="0"/>
              <a:t> Power Iteration </a:t>
            </a:r>
            <a:r>
              <a:rPr lang="de-DE" sz="1800" dirty="0" err="1"/>
              <a:t>Algorithm</a:t>
            </a:r>
            <a:r>
              <a:rPr lang="de-DE" sz="1800" dirty="0"/>
              <a:t>. IEEE Signal Processing Letters, 24(9), 1378-1382. [7994645]. https://</a:t>
            </a:r>
            <a:r>
              <a:rPr lang="de-DE" sz="1800" dirty="0" err="1"/>
              <a:t>doi.org</a:t>
            </a:r>
            <a:r>
              <a:rPr lang="de-DE" sz="1800" dirty="0"/>
              <a:t>/10.1109/LSP.2017.2732342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Jutten</a:t>
            </a:r>
            <a:r>
              <a:rPr lang="de-DE" sz="1800" dirty="0"/>
              <a:t>, 2010] Handbook </a:t>
            </a:r>
            <a:r>
              <a:rPr lang="de-DE" sz="1800" dirty="0" err="1"/>
              <a:t>of</a:t>
            </a:r>
            <a:r>
              <a:rPr lang="de-DE" sz="1800" dirty="0"/>
              <a:t> Blind Source Separation: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Applications</a:t>
            </a:r>
            <a:endParaRPr lang="de-DE" sz="1800" dirty="0"/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Shlens</a:t>
            </a:r>
            <a:r>
              <a:rPr lang="en-US" sz="1800" dirty="0"/>
              <a:t>, 2010]: A  Tutorial on Independent Component Analysis </a:t>
            </a:r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Haykin</a:t>
            </a:r>
            <a:r>
              <a:rPr lang="en-US" sz="1800" dirty="0"/>
              <a:t>, 2009],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and</a:t>
            </a:r>
            <a:r>
              <a:rPr lang="de-DE" sz="1800" dirty="0"/>
              <a:t> Learning Machines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Sejnowski</a:t>
            </a:r>
            <a:r>
              <a:rPr lang="de-DE" sz="1800" dirty="0"/>
              <a:t> TJ , 1995] Bell AJ, </a:t>
            </a:r>
            <a:r>
              <a:rPr lang="de-DE" sz="1800" dirty="0" err="1"/>
              <a:t>Sejnowski</a:t>
            </a:r>
            <a:r>
              <a:rPr lang="de-DE" sz="1800" dirty="0"/>
              <a:t> TJ (November 1995). "An </a:t>
            </a:r>
            <a:r>
              <a:rPr lang="de-DE" sz="1800" dirty="0" err="1"/>
              <a:t>information-maximization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blind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blind </a:t>
            </a:r>
            <a:r>
              <a:rPr lang="de-DE" sz="1800" dirty="0" err="1"/>
              <a:t>deconvolutio</a:t>
            </a:r>
            <a:endParaRPr lang="de-DE" sz="1800" dirty="0"/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Learned</a:t>
            </a:r>
            <a:r>
              <a:rPr lang="de-DE" sz="1800" dirty="0"/>
              <a:t>-Miller, 2003]  John W. Fisher III, "ICA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Spacings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Entropy</a:t>
            </a:r>
            <a:r>
              <a:rPr lang="de-DE" sz="1800" dirty="0"/>
              <a:t>",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Learning Research 4 (2003) 1271-1295</a:t>
            </a:r>
          </a:p>
          <a:p>
            <a:pPr fontAlgn="base"/>
            <a:r>
              <a:rPr lang="de-DE" sz="1800" dirty="0"/>
              <a:t>[Pfister 2019],  </a:t>
            </a:r>
            <a:r>
              <a:rPr lang="de-DE" sz="1800" dirty="0" err="1"/>
              <a:t>Robustifying</a:t>
            </a:r>
            <a:r>
              <a:rPr lang="de-DE" sz="1800" dirty="0"/>
              <a:t>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Adjusting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Group-Wise </a:t>
            </a:r>
            <a:r>
              <a:rPr lang="de-DE" sz="1800" dirty="0" err="1"/>
              <a:t>Stationary</a:t>
            </a:r>
            <a:r>
              <a:rPr lang="de-DE" sz="1800" dirty="0"/>
              <a:t> Noise, Sebastian Weichwald, Peter </a:t>
            </a:r>
            <a:r>
              <a:rPr lang="de-DE" sz="1800" dirty="0" err="1"/>
              <a:t>Bühlmann</a:t>
            </a:r>
            <a:r>
              <a:rPr lang="de-DE" sz="1800" dirty="0"/>
              <a:t>, Bernhard </a:t>
            </a:r>
            <a:r>
              <a:rPr lang="de-DE" sz="1800" dirty="0" err="1"/>
              <a:t>Schölkopf</a:t>
            </a:r>
            <a:r>
              <a:rPr lang="de-DE" sz="1800" dirty="0"/>
              <a:t>; 20(147):1−50, 2019.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Belouchrani</a:t>
            </a:r>
            <a:r>
              <a:rPr lang="de-DE" sz="1800" dirty="0"/>
              <a:t> 1997], K. Abed-</a:t>
            </a:r>
            <a:r>
              <a:rPr lang="de-DE" sz="1800" dirty="0" err="1"/>
              <a:t>Meraim</a:t>
            </a:r>
            <a:r>
              <a:rPr lang="de-DE" sz="1800" dirty="0"/>
              <a:t>, J.-F. Cardoso, </a:t>
            </a:r>
            <a:r>
              <a:rPr lang="de-DE" sz="1800" dirty="0" err="1"/>
              <a:t>and</a:t>
            </a:r>
            <a:r>
              <a:rPr lang="de-DE" sz="1800" dirty="0"/>
              <a:t> E. </a:t>
            </a:r>
            <a:r>
              <a:rPr lang="de-DE" sz="1800" dirty="0" err="1"/>
              <a:t>Moulines</a:t>
            </a:r>
            <a:r>
              <a:rPr lang="de-DE" sz="1800" dirty="0"/>
              <a:t>, “A Blind Source Separation </a:t>
            </a:r>
            <a:r>
              <a:rPr lang="de-DE" sz="1800" dirty="0" err="1"/>
              <a:t>Technique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Second-Order </a:t>
            </a:r>
            <a:r>
              <a:rPr lang="de-DE" sz="1800" dirty="0" err="1"/>
              <a:t>Statistics</a:t>
            </a:r>
            <a:r>
              <a:rPr lang="de-DE" sz="1800" dirty="0"/>
              <a:t>,” IEEE Transactions on Signal Processing, vol. 45, </a:t>
            </a:r>
            <a:r>
              <a:rPr lang="de-DE" sz="1800" dirty="0" err="1"/>
              <a:t>no</a:t>
            </a:r>
            <a:r>
              <a:rPr lang="de-DE" sz="1800" dirty="0"/>
              <a:t>. 2, pp. 434–444, 1997.</a:t>
            </a:r>
          </a:p>
          <a:p>
            <a:pPr fontAlgn="base"/>
            <a:r>
              <a:rPr lang="de-DE" sz="1800" dirty="0"/>
              <a:t>[Cardoso 1993 ], A. </a:t>
            </a:r>
            <a:r>
              <a:rPr lang="de-DE" sz="1800" dirty="0" err="1"/>
              <a:t>Souloumiac</a:t>
            </a:r>
            <a:r>
              <a:rPr lang="de-DE" sz="1800" dirty="0"/>
              <a:t>, “Blind </a:t>
            </a:r>
            <a:r>
              <a:rPr lang="de-DE" sz="1800" dirty="0" err="1"/>
              <a:t>Beamforming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non </a:t>
            </a:r>
            <a:r>
              <a:rPr lang="de-DE" sz="1800" dirty="0" err="1"/>
              <a:t>Gaussian</a:t>
            </a:r>
            <a:r>
              <a:rPr lang="de-DE" sz="1800" dirty="0"/>
              <a:t> Signals,” IEEE </a:t>
            </a:r>
            <a:r>
              <a:rPr lang="de-DE" sz="1800" dirty="0" err="1"/>
              <a:t>Proceedings</a:t>
            </a:r>
            <a:r>
              <a:rPr lang="de-DE" sz="1800" dirty="0"/>
              <a:t>-F, vol. 140, pp. 362–370, 1993.</a:t>
            </a:r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en-US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79095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2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[Miettinen, 2020]</a:t>
            </a:r>
            <a:r>
              <a:rPr lang="en-US" sz="1800" b="1" dirty="0"/>
              <a:t> </a:t>
            </a:r>
            <a:r>
              <a:rPr lang="en-US" sz="1800" dirty="0"/>
              <a:t>Graph Signal Processing Meets Blind Source Separation, </a:t>
            </a:r>
            <a:r>
              <a:rPr lang="en-US" sz="1800" dirty="0" err="1"/>
              <a:t>Jari</a:t>
            </a:r>
            <a:r>
              <a:rPr lang="en-US" sz="1800" dirty="0"/>
              <a:t> Miettinen,</a:t>
            </a:r>
            <a:r>
              <a:rPr lang="fr-FR" sz="1800" dirty="0"/>
              <a:t> Esa </a:t>
            </a:r>
            <a:r>
              <a:rPr lang="fr-FR" sz="1800" dirty="0" err="1"/>
              <a:t>Ollila</a:t>
            </a:r>
            <a:r>
              <a:rPr lang="fr-FR" sz="1800" dirty="0"/>
              <a:t> et al.,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Second-Order Source Separation Based on Prior Knowledge Realized in a Graph Model,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Florian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Andreas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Kowarsch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 J. Theis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2010</a:t>
            </a:r>
          </a:p>
          <a:p>
            <a:pPr algn="l" fontAlgn="base"/>
            <a:r>
              <a:rPr lang="en-US" sz="1800" dirty="0"/>
              <a:t>[Djuric, 2018]</a:t>
            </a:r>
            <a:r>
              <a:rPr lang="en-US" sz="1800" b="1" dirty="0"/>
              <a:t> </a:t>
            </a:r>
            <a:r>
              <a:rPr lang="en-US" sz="1800" b="0" i="0" dirty="0">
                <a:effectLst/>
                <a:latin typeface="+mj-lt"/>
              </a:rPr>
              <a:t>Cooperative and Graph Signal Processing </a:t>
            </a:r>
            <a:r>
              <a:rPr lang="fr-FR" sz="1800" b="0" i="0" u="none" strike="noStrike" baseline="0" dirty="0">
                <a:latin typeface="+mj-lt"/>
              </a:rPr>
              <a:t>Principles and </a:t>
            </a:r>
            <a:r>
              <a:rPr lang="fr-FR" sz="1800" i="0" u="none" strike="noStrike" baseline="0" dirty="0">
                <a:latin typeface="+mj-lt"/>
              </a:rPr>
              <a:t>Applications</a:t>
            </a:r>
            <a:r>
              <a:rPr lang="en-US" sz="1800" i="0" dirty="0">
                <a:effectLst/>
                <a:latin typeface="+mj-lt"/>
              </a:rPr>
              <a:t>, </a:t>
            </a:r>
            <a:r>
              <a:rPr lang="fr-FR" sz="1800" i="0" dirty="0">
                <a:effectLst/>
                <a:latin typeface="+mj-lt"/>
              </a:rPr>
              <a:t>Petar </a:t>
            </a:r>
            <a:r>
              <a:rPr lang="fr-FR" sz="1800" i="0" dirty="0" err="1">
                <a:effectLst/>
                <a:latin typeface="+mj-lt"/>
              </a:rPr>
              <a:t>Djuric</a:t>
            </a:r>
            <a:r>
              <a:rPr lang="fr-FR" sz="1800" i="0" dirty="0">
                <a:effectLst/>
                <a:latin typeface="+mj-lt"/>
              </a:rPr>
              <a:t>, Cédric Richard, </a:t>
            </a:r>
            <a:r>
              <a:rPr lang="fr-FR" sz="1800" dirty="0">
                <a:latin typeface="+mj-lt"/>
              </a:rPr>
              <a:t>2018</a:t>
            </a:r>
            <a:endParaRPr lang="en-US" sz="1800" dirty="0">
              <a:latin typeface="+mj-lt"/>
            </a:endParaRPr>
          </a:p>
          <a:p>
            <a:endParaRPr lang="en-US" sz="1800" dirty="0">
              <a:solidFill>
                <a:schemeClr val="accent5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439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sz="3200" dirty="0"/>
            </a:br>
            <a:r>
              <a:rPr lang="de-DE" sz="2400" dirty="0"/>
              <a:t>Chapter 3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[Koudelková2018] -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identification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waves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74614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E57D3-108F-439D-8CE4-ABF5917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Literature</a:t>
            </a:r>
            <a:br>
              <a:rPr lang="de-DE" sz="3600" dirty="0"/>
            </a:br>
            <a:r>
              <a:rPr lang="de-DE" sz="2800" dirty="0"/>
              <a:t>Chapter 3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4F0DF9-16AE-480F-9F4C-DE34AE493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1800" dirty="0"/>
              <a:t>Delorme et al.: “</a:t>
            </a:r>
            <a:r>
              <a:rPr lang="en-GB" sz="1800" i="1" dirty="0"/>
              <a:t>Enhanced detection of artifacts in EEG data using higher-order statistics and independent component analysis”</a:t>
            </a:r>
            <a:r>
              <a:rPr lang="en-AU" sz="1800" i="1" dirty="0"/>
              <a:t>, </a:t>
            </a:r>
            <a:r>
              <a:rPr lang="en-AU" sz="1800" dirty="0"/>
              <a:t>Elsevier 2006</a:t>
            </a:r>
          </a:p>
          <a:p>
            <a:r>
              <a:rPr lang="en-AU" sz="1800" dirty="0"/>
              <a:t>Garcia et al.: </a:t>
            </a:r>
            <a:r>
              <a:rPr lang="en-AU" sz="1800" i="1" dirty="0"/>
              <a:t>”</a:t>
            </a:r>
            <a:r>
              <a:rPr lang="en-GB" sz="1800" i="1" dirty="0"/>
              <a:t>Blind </a:t>
            </a:r>
            <a:r>
              <a:rPr lang="en-GB" sz="1800" i="1" dirty="0" err="1"/>
              <a:t>Demixing</a:t>
            </a:r>
            <a:r>
              <a:rPr lang="en-GB" sz="1800" i="1" dirty="0"/>
              <a:t> of Diffused Graph Signals</a:t>
            </a:r>
            <a:r>
              <a:rPr lang="en-AU" sz="1800" i="1" dirty="0"/>
              <a:t>”, </a:t>
            </a:r>
            <a:r>
              <a:rPr lang="en-AU" sz="1800" dirty="0" err="1"/>
              <a:t>arXiv</a:t>
            </a:r>
            <a:r>
              <a:rPr lang="en-AU" sz="1800" dirty="0"/>
              <a:t> 2020</a:t>
            </a:r>
          </a:p>
          <a:p>
            <a:endParaRPr lang="en-AU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23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884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3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5650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73344804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III: </a:t>
            </a:r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1580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IV:</a:t>
            </a:r>
            <a:br>
              <a:rPr lang="de-DE" sz="2400" dirty="0"/>
            </a:br>
            <a:r>
              <a:rPr lang="de-DE" sz="2400" dirty="0"/>
              <a:t>Distribution </a:t>
            </a:r>
            <a:r>
              <a:rPr lang="de-DE" sz="2400" dirty="0" err="1"/>
              <a:t>of</a:t>
            </a:r>
            <a:r>
              <a:rPr lang="de-DE" sz="2400" dirty="0"/>
              <a:t> Signals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9182917-8266-9449-B681-74D32798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0" y="2460256"/>
            <a:ext cx="11825280" cy="5912640"/>
          </a:xfrm>
          <a:prstGeom prst="rect">
            <a:avLst/>
          </a:prstGeom>
        </p:spPr>
      </p:pic>
      <p:sp>
        <p:nvSpPr>
          <p:cNvPr id="55" name="EEG Channels">
            <a:extLst>
              <a:ext uri="{FF2B5EF4-FFF2-40B4-BE49-F238E27FC236}">
                <a16:creationId xmlns:a16="http://schemas.microsoft.com/office/drawing/2014/main" id="{D72A3287-0782-AA45-8B3C-2095916BCF4A}"/>
              </a:ext>
            </a:extLst>
          </p:cNvPr>
          <p:cNvSpPr txBox="1"/>
          <p:nvPr/>
        </p:nvSpPr>
        <p:spPr>
          <a:xfrm rot="16200000">
            <a:off x="1382061" y="3839382"/>
            <a:ext cx="695060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</a:p>
        </p:txBody>
      </p:sp>
      <p:sp>
        <p:nvSpPr>
          <p:cNvPr id="56" name="EEG Channels">
            <a:extLst>
              <a:ext uri="{FF2B5EF4-FFF2-40B4-BE49-F238E27FC236}">
                <a16:creationId xmlns:a16="http://schemas.microsoft.com/office/drawing/2014/main" id="{FD083201-3ABE-AF4F-A2A3-A047C90AFB18}"/>
              </a:ext>
            </a:extLst>
          </p:cNvPr>
          <p:cNvSpPr txBox="1"/>
          <p:nvPr/>
        </p:nvSpPr>
        <p:spPr>
          <a:xfrm rot="16200000">
            <a:off x="1268656" y="4622928"/>
            <a:ext cx="990095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</a:p>
        </p:txBody>
      </p:sp>
      <p:sp>
        <p:nvSpPr>
          <p:cNvPr id="57" name="EEG Channels">
            <a:extLst>
              <a:ext uri="{FF2B5EF4-FFF2-40B4-BE49-F238E27FC236}">
                <a16:creationId xmlns:a16="http://schemas.microsoft.com/office/drawing/2014/main" id="{BA41595E-EBBA-9E49-8FD9-445E6DB5754C}"/>
              </a:ext>
            </a:extLst>
          </p:cNvPr>
          <p:cNvSpPr txBox="1"/>
          <p:nvPr/>
        </p:nvSpPr>
        <p:spPr>
          <a:xfrm rot="16200000">
            <a:off x="1160975" y="5749116"/>
            <a:ext cx="1188033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whitened</a:t>
            </a:r>
          </a:p>
        </p:txBody>
      </p:sp>
      <p:sp>
        <p:nvSpPr>
          <p:cNvPr id="58" name="EEG Channels">
            <a:extLst>
              <a:ext uri="{FF2B5EF4-FFF2-40B4-BE49-F238E27FC236}">
                <a16:creationId xmlns:a16="http://schemas.microsoft.com/office/drawing/2014/main" id="{EAF4F3FF-DD01-7A48-B3B5-B801B3DBA11F}"/>
              </a:ext>
            </a:extLst>
          </p:cNvPr>
          <p:cNvSpPr txBox="1"/>
          <p:nvPr/>
        </p:nvSpPr>
        <p:spPr>
          <a:xfrm rot="16200000">
            <a:off x="1096465" y="6830180"/>
            <a:ext cx="1334478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demixed</a:t>
            </a:r>
          </a:p>
        </p:txBody>
      </p:sp>
    </p:spTree>
    <p:extLst>
      <p:ext uri="{BB962C8B-B14F-4D97-AF65-F5344CB8AC3E}">
        <p14:creationId xmlns:p14="http://schemas.microsoft.com/office/powerpoint/2010/main" val="278210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7424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660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6976</Words>
  <Application>Microsoft Office PowerPoint</Application>
  <PresentationFormat>A3-Papier (297 x 420 mm)</PresentationFormat>
  <Paragraphs>1153</Paragraphs>
  <Slides>73</Slides>
  <Notes>39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4" baseType="lpstr">
      <vt:lpstr>Arial</vt:lpstr>
      <vt:lpstr>Arial</vt:lpstr>
      <vt:lpstr>Arial(Body)</vt:lpstr>
      <vt:lpstr>Calibri</vt:lpstr>
      <vt:lpstr>Cambria Math</vt:lpstr>
      <vt:lpstr>Charter Roman</vt:lpstr>
      <vt:lpstr>GaramondNo8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[Basiri, 2017] </vt:lpstr>
      <vt:lpstr>ICA Signal Reconstruction From Mixed Example Signals to Deconstructed Signals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</vt:lpstr>
      <vt:lpstr>Agenda</vt:lpstr>
      <vt:lpstr>Shortcomings</vt:lpstr>
      <vt:lpstr>Recent Developments</vt:lpstr>
      <vt:lpstr>Recent Developments</vt:lpstr>
      <vt:lpstr>Graph Blind Source Separation What are Graphs?</vt:lpstr>
      <vt:lpstr>Graph Blind Source Separation What are Graphs?</vt:lpstr>
      <vt:lpstr>Graph Blind Source Separation What are Graphs?</vt:lpstr>
      <vt:lpstr>Graph Blind Source Separation Graph Signals</vt:lpstr>
      <vt:lpstr>Graph Blind Source Separation What are Graph Signals?</vt:lpstr>
      <vt:lpstr>Graph Blind Source Separation What are Graph Signals?</vt:lpstr>
      <vt:lpstr>Graph Blind Source Separation What are Graph Signals?</vt:lpstr>
      <vt:lpstr>Graph Blind Source Separation Graph Autocorrelation</vt:lpstr>
      <vt:lpstr>Graph Blind Source Seperation Graph Decorrelation</vt:lpstr>
      <vt:lpstr>Graph Blind Source Seperation Graph Decorrelation</vt:lpstr>
      <vt:lpstr>Graph Blind Source Seperation Composite Objective</vt:lpstr>
      <vt:lpstr>Agenda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Towards EEG data Synthetic EEG artifact reconstruction</vt:lpstr>
      <vt:lpstr>Graph BSS Results Semi-synthetic EEG data</vt:lpstr>
      <vt:lpstr>Graph BSS Results Semi-synthetic EEG data</vt:lpstr>
      <vt:lpstr>Graph BSS Results Semi-synthetic EEG data</vt:lpstr>
      <vt:lpstr>Agenda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are Graph Signals / Graph BSS?</vt:lpstr>
      <vt:lpstr>Summary of major outcomes Question 6: Outcomes of Graph BSS?</vt:lpstr>
      <vt:lpstr>Agenda</vt:lpstr>
      <vt:lpstr>Problems and future research</vt:lpstr>
      <vt:lpstr>Thank you for your attention!</vt:lpstr>
      <vt:lpstr>Literature Chapter 1</vt:lpstr>
      <vt:lpstr>Literature Chapter 2</vt:lpstr>
      <vt:lpstr>Literature Chapter 3</vt:lpstr>
      <vt:lpstr>Literature Chapter 3</vt:lpstr>
      <vt:lpstr>Back Up I:  Alternative Interpretation of ICA</vt:lpstr>
      <vt:lpstr>Back Up II: Notes on peculiarities of ICA</vt:lpstr>
      <vt:lpstr>Back Up III: Towards EEG data Results with synthetic EEG data</vt:lpstr>
      <vt:lpstr>Back Up IV: Distribution of Signals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Ch Apfel</cp:lastModifiedBy>
  <cp:revision>1277</cp:revision>
  <cp:lastPrinted>2016-08-30T11:31:30Z</cp:lastPrinted>
  <dcterms:created xsi:type="dcterms:W3CDTF">2014-10-29T08:05:14Z</dcterms:created>
  <dcterms:modified xsi:type="dcterms:W3CDTF">2021-02-18T11:17:04Z</dcterms:modified>
</cp:coreProperties>
</file>